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1"/>
  </p:sldMasterIdLst>
  <p:notesMasterIdLst>
    <p:notesMasterId r:id="rId47"/>
  </p:notesMasterIdLst>
  <p:sldIdLst>
    <p:sldId id="348" r:id="rId2"/>
    <p:sldId id="258" r:id="rId3"/>
    <p:sldId id="271" r:id="rId4"/>
    <p:sldId id="272" r:id="rId5"/>
    <p:sldId id="273" r:id="rId6"/>
    <p:sldId id="266" r:id="rId7"/>
    <p:sldId id="267" r:id="rId8"/>
    <p:sldId id="268" r:id="rId9"/>
    <p:sldId id="330" r:id="rId10"/>
    <p:sldId id="264" r:id="rId11"/>
    <p:sldId id="269" r:id="rId12"/>
    <p:sldId id="270" r:id="rId13"/>
    <p:sldId id="286" r:id="rId14"/>
    <p:sldId id="344" r:id="rId15"/>
    <p:sldId id="288" r:id="rId16"/>
    <p:sldId id="345" r:id="rId17"/>
    <p:sldId id="287" r:id="rId18"/>
    <p:sldId id="321" r:id="rId19"/>
    <p:sldId id="289" r:id="rId20"/>
    <p:sldId id="290" r:id="rId21"/>
    <p:sldId id="291" r:id="rId22"/>
    <p:sldId id="293" r:id="rId23"/>
    <p:sldId id="282" r:id="rId24"/>
    <p:sldId id="302" r:id="rId25"/>
    <p:sldId id="303" r:id="rId26"/>
    <p:sldId id="304" r:id="rId27"/>
    <p:sldId id="305" r:id="rId28"/>
    <p:sldId id="306" r:id="rId29"/>
    <p:sldId id="308" r:id="rId30"/>
    <p:sldId id="309" r:id="rId31"/>
    <p:sldId id="310" r:id="rId32"/>
    <p:sldId id="311" r:id="rId33"/>
    <p:sldId id="312" r:id="rId34"/>
    <p:sldId id="313" r:id="rId35"/>
    <p:sldId id="314" r:id="rId36"/>
    <p:sldId id="315" r:id="rId37"/>
    <p:sldId id="316" r:id="rId38"/>
    <p:sldId id="318" r:id="rId39"/>
    <p:sldId id="322" r:id="rId40"/>
    <p:sldId id="319" r:id="rId41"/>
    <p:sldId id="346" r:id="rId42"/>
    <p:sldId id="326" r:id="rId43"/>
    <p:sldId id="328" r:id="rId44"/>
    <p:sldId id="329" r:id="rId45"/>
    <p:sldId id="320" r:id="rId46"/>
  </p:sldIdLst>
  <p:sldSz cx="12192000" cy="6858000"/>
  <p:notesSz cx="6858000" cy="9144000"/>
  <p:custDataLst>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37"/>
    <p:restoredTop sz="86531" autoAdjust="0"/>
  </p:normalViewPr>
  <p:slideViewPr>
    <p:cSldViewPr snapToGrid="0" snapToObjects="1">
      <p:cViewPr varScale="1">
        <p:scale>
          <a:sx n="110" d="100"/>
          <a:sy n="110" d="100"/>
        </p:scale>
        <p:origin x="1672" y="176"/>
      </p:cViewPr>
      <p:guideLst>
        <p:guide orient="horz" pos="2160"/>
        <p:guide pos="3840"/>
      </p:guideLst>
    </p:cSldViewPr>
  </p:slideViewPr>
  <p:notesTextViewPr>
    <p:cViewPr>
      <p:scale>
        <a:sx n="140" d="100"/>
        <a:sy n="14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B4887-7937-F948-B6D9-D3317A55C185}" type="datetimeFigureOut">
              <a:rPr lang="en-US" smtClean="0"/>
              <a:t>2/4/25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7DEC65-AC0F-A940-B50C-80256AD8F3D4}" type="slidenum">
              <a:rPr lang="en-US" smtClean="0"/>
              <a:t>‹#›</a:t>
            </a:fld>
            <a:endParaRPr lang="en-US"/>
          </a:p>
        </p:txBody>
      </p:sp>
    </p:spTree>
    <p:extLst>
      <p:ext uri="{BB962C8B-B14F-4D97-AF65-F5344CB8AC3E}">
        <p14:creationId xmlns:p14="http://schemas.microsoft.com/office/powerpoint/2010/main" val="1420885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Thank</a:t>
            </a:r>
            <a:r>
              <a:rPr lang="zh-CHS" altLang="en-US" dirty="0"/>
              <a:t> </a:t>
            </a:r>
            <a:r>
              <a:rPr lang="en-US" altLang="zh-CHS" dirty="0"/>
              <a:t>you</a:t>
            </a:r>
            <a:r>
              <a:rPr lang="zh-CHS" altLang="en-US" dirty="0"/>
              <a:t> </a:t>
            </a:r>
            <a:r>
              <a:rPr lang="en-US" altLang="zh-CHS" dirty="0"/>
              <a:t>for</a:t>
            </a:r>
            <a:r>
              <a:rPr lang="zh-CHS" altLang="en-US" dirty="0"/>
              <a:t> </a:t>
            </a:r>
            <a:r>
              <a:rPr lang="en-US" altLang="zh-CHS" dirty="0"/>
              <a:t>coming</a:t>
            </a:r>
            <a:r>
              <a:rPr lang="zh-CHS" altLang="en-US" dirty="0"/>
              <a:t> </a:t>
            </a:r>
            <a:r>
              <a:rPr lang="en-US" altLang="zh-CHS" dirty="0"/>
              <a:t>to</a:t>
            </a:r>
            <a:r>
              <a:rPr lang="zh-CHS" altLang="en-US" dirty="0"/>
              <a:t> </a:t>
            </a:r>
            <a:r>
              <a:rPr lang="en-US" altLang="zh-CHS" dirty="0"/>
              <a:t>this</a:t>
            </a:r>
            <a:r>
              <a:rPr lang="zh-CHS" altLang="en-US" dirty="0"/>
              <a:t> </a:t>
            </a:r>
            <a:r>
              <a:rPr lang="en-US" altLang="zh-CHS" dirty="0"/>
              <a:t>talk.</a:t>
            </a:r>
            <a:r>
              <a:rPr lang="zh-CHS" altLang="en-US" dirty="0"/>
              <a:t> </a:t>
            </a:r>
            <a:r>
              <a:rPr lang="en-US" altLang="zh-CHS" dirty="0"/>
              <a:t>The</a:t>
            </a:r>
            <a:r>
              <a:rPr lang="zh-CHS" altLang="en-US" dirty="0"/>
              <a:t> </a:t>
            </a:r>
            <a:r>
              <a:rPr lang="en-US" altLang="zh-CHS" dirty="0"/>
              <a:t>authors</a:t>
            </a:r>
            <a:r>
              <a:rPr lang="zh-CHS" altLang="en-US" dirty="0"/>
              <a:t> </a:t>
            </a:r>
            <a:r>
              <a:rPr lang="en-US" altLang="zh-CHS" dirty="0"/>
              <a:t>couldn’t be here today</a:t>
            </a:r>
            <a:r>
              <a:rPr lang="en-US" altLang="zh-CHS" baseline="0" dirty="0"/>
              <a:t> </a:t>
            </a:r>
            <a:r>
              <a:rPr lang="en-US" altLang="zh-CHS" dirty="0"/>
              <a:t>due</a:t>
            </a:r>
            <a:r>
              <a:rPr lang="en-US" altLang="zh-CHS" baseline="0" dirty="0"/>
              <a:t> to </a:t>
            </a:r>
            <a:r>
              <a:rPr lang="en-US" altLang="zh-CHS" dirty="0"/>
              <a:t>visa</a:t>
            </a:r>
            <a:r>
              <a:rPr lang="en-US" altLang="zh-CHS" baseline="0" dirty="0"/>
              <a:t> and other constraints.</a:t>
            </a:r>
            <a:r>
              <a:rPr lang="zh-CHS" altLang="en-US" dirty="0"/>
              <a:t>  </a:t>
            </a:r>
            <a:r>
              <a:rPr lang="en-US" altLang="zh-CHS" dirty="0"/>
              <a:t>I</a:t>
            </a:r>
            <a:r>
              <a:rPr lang="zh-CHS" altLang="en-US" dirty="0"/>
              <a:t> </a:t>
            </a:r>
            <a:r>
              <a:rPr lang="en-US" altLang="zh-CHS" dirty="0"/>
              <a:t>am</a:t>
            </a:r>
            <a:r>
              <a:rPr lang="zh-CHS" altLang="en-US" dirty="0"/>
              <a:t> </a:t>
            </a:r>
            <a:r>
              <a:rPr lang="en-US" altLang="zh-CHS" dirty="0"/>
              <a:t>here</a:t>
            </a:r>
            <a:r>
              <a:rPr lang="zh-CHS" altLang="en-US" dirty="0"/>
              <a:t> </a:t>
            </a:r>
            <a:r>
              <a:rPr lang="en-US" altLang="zh-CHS" dirty="0"/>
              <a:t>to present</a:t>
            </a:r>
            <a:r>
              <a:rPr lang="en-US" altLang="zh-CHS" baseline="0" dirty="0"/>
              <a:t> </a:t>
            </a:r>
            <a:r>
              <a:rPr lang="en-US" altLang="zh-CHS" dirty="0"/>
              <a:t>the</a:t>
            </a:r>
            <a:r>
              <a:rPr lang="zh-CHS" altLang="en-US" dirty="0"/>
              <a:t> </a:t>
            </a:r>
            <a:r>
              <a:rPr lang="en-US" altLang="zh-CHS" dirty="0"/>
              <a:t>work</a:t>
            </a:r>
            <a:r>
              <a:rPr lang="zh-CHS" altLang="en-US" dirty="0"/>
              <a:t> </a:t>
            </a:r>
            <a:r>
              <a:rPr lang="en-US" altLang="zh-CHS" dirty="0"/>
              <a:t>on their</a:t>
            </a:r>
            <a:r>
              <a:rPr lang="zh-CHS" altLang="en-US" dirty="0"/>
              <a:t> </a:t>
            </a:r>
            <a:r>
              <a:rPr lang="en-US" altLang="zh-CHS" dirty="0"/>
              <a:t>behalf,</a:t>
            </a:r>
            <a:r>
              <a:rPr lang="zh-CHS" altLang="en-US" dirty="0"/>
              <a:t> </a:t>
            </a:r>
            <a:r>
              <a:rPr lang="en-US" altLang="zh-CHS" dirty="0"/>
              <a:t>which</a:t>
            </a:r>
            <a:r>
              <a:rPr lang="zh-CHS" altLang="en-US" dirty="0"/>
              <a:t> </a:t>
            </a:r>
            <a:r>
              <a:rPr lang="en-US" altLang="zh-CHS" dirty="0"/>
              <a:t>is</a:t>
            </a:r>
            <a:r>
              <a:rPr lang="zh-CHS" altLang="en-US" dirty="0"/>
              <a:t> </a:t>
            </a:r>
            <a:r>
              <a:rPr lang="en-US" altLang="zh-CHS" dirty="0"/>
              <a:t>on</a:t>
            </a:r>
            <a:r>
              <a:rPr lang="en-US" altLang="zh-CHS" baseline="0" dirty="0"/>
              <a:t> a general approach to</a:t>
            </a:r>
            <a:r>
              <a:rPr lang="zh-CHS" altLang="en-US" dirty="0"/>
              <a:t> </a:t>
            </a:r>
            <a:r>
              <a:rPr lang="en-US" altLang="zh-CHS" dirty="0"/>
              <a:t>leveraging</a:t>
            </a:r>
            <a:r>
              <a:rPr lang="en-US" altLang="zh-CHS" baseline="0" dirty="0"/>
              <a:t> </a:t>
            </a:r>
            <a:r>
              <a:rPr lang="en-US" altLang="zh-CHS" dirty="0"/>
              <a:t>formal</a:t>
            </a:r>
            <a:r>
              <a:rPr lang="zh-CHS" altLang="en-US" dirty="0"/>
              <a:t> </a:t>
            </a:r>
            <a:r>
              <a:rPr lang="en-US" altLang="zh-CHS" dirty="0"/>
              <a:t>syntax,</a:t>
            </a:r>
            <a:r>
              <a:rPr lang="en-US" altLang="zh-CHS" baseline="0" dirty="0"/>
              <a:t> i.e., grammars, </a:t>
            </a:r>
            <a:r>
              <a:rPr lang="en-US" altLang="zh-CHS" dirty="0"/>
              <a:t>to effectively</a:t>
            </a:r>
            <a:r>
              <a:rPr lang="en-US" altLang="zh-CHS" baseline="0" dirty="0"/>
              <a:t> reduce programs for testing and debugging.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1</a:t>
            </a:fld>
            <a:endParaRPr lang="en-US"/>
          </a:p>
        </p:txBody>
      </p:sp>
    </p:spTree>
    <p:extLst>
      <p:ext uri="{BB962C8B-B14F-4D97-AF65-F5344CB8AC3E}">
        <p14:creationId xmlns:p14="http://schemas.microsoft.com/office/powerpoint/2010/main" val="3012220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me show you a concrete example of program reduction. Initially, we have this small C program. It prints three lines in the standard output. The second line is the classic “Hello world”</a:t>
            </a:r>
            <a:r>
              <a:rPr lang="en-US" baseline="0" dirty="0"/>
              <a:t> string.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10</a:t>
            </a:fld>
            <a:endParaRPr lang="en-US"/>
          </a:p>
        </p:txBody>
      </p:sp>
    </p:spTree>
    <p:extLst>
      <p:ext uri="{BB962C8B-B14F-4D97-AF65-F5344CB8AC3E}">
        <p14:creationId xmlns:p14="http://schemas.microsoft.com/office/powerpoint/2010/main" val="354299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define a property, which is one of the behaviors of the program, printing “Hello world” to the standard output. </a:t>
            </a:r>
            <a:r>
              <a:rPr lang="en-US" baseline="0" dirty="0"/>
              <a:t> As shown</a:t>
            </a:r>
            <a:r>
              <a:rPr lang="en-US" dirty="0"/>
              <a:t> here in this example, the property is not necessarily a bug. It may</a:t>
            </a:r>
            <a:r>
              <a:rPr lang="en-US" baseline="0" dirty="0"/>
              <a:t> </a:t>
            </a:r>
            <a:r>
              <a:rPr lang="en-US" dirty="0"/>
              <a:t>be any property that one can define and holds on</a:t>
            </a:r>
            <a:r>
              <a:rPr lang="en-US" baseline="0" dirty="0"/>
              <a:t> for </a:t>
            </a:r>
            <a:r>
              <a:rPr lang="en-US" dirty="0"/>
              <a:t>the program. </a:t>
            </a:r>
          </a:p>
        </p:txBody>
      </p:sp>
      <p:sp>
        <p:nvSpPr>
          <p:cNvPr id="4" name="Slide Number Placeholder 3"/>
          <p:cNvSpPr>
            <a:spLocks noGrp="1"/>
          </p:cNvSpPr>
          <p:nvPr>
            <p:ph type="sldNum" sz="quarter" idx="10"/>
          </p:nvPr>
        </p:nvSpPr>
        <p:spPr/>
        <p:txBody>
          <a:bodyPr/>
          <a:lstStyle/>
          <a:p>
            <a:fld id="{097DEC65-AC0F-A940-B50C-80256AD8F3D4}" type="slidenum">
              <a:rPr lang="en-US" smtClean="0"/>
              <a:t>11</a:t>
            </a:fld>
            <a:endParaRPr lang="en-US"/>
          </a:p>
        </p:txBody>
      </p:sp>
    </p:spTree>
    <p:extLst>
      <p:ext uri="{BB962C8B-B14F-4D97-AF65-F5344CB8AC3E}">
        <p14:creationId xmlns:p14="http://schemas.microsoft.com/office/powerpoint/2010/main" val="2455587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the ideal output of program reduction is shown here, with all irrelevant statements removed,</a:t>
            </a:r>
            <a:r>
              <a:rPr lang="en-US" baseline="0" dirty="0"/>
              <a:t> f</a:t>
            </a:r>
            <a:r>
              <a:rPr lang="en-US" dirty="0"/>
              <a:t>or example, the first print statement, the last print statement, the if statement, and the variable declaration for “a”.</a:t>
            </a:r>
          </a:p>
        </p:txBody>
      </p:sp>
      <p:sp>
        <p:nvSpPr>
          <p:cNvPr id="4" name="Slide Number Placeholder 3"/>
          <p:cNvSpPr>
            <a:spLocks noGrp="1"/>
          </p:cNvSpPr>
          <p:nvPr>
            <p:ph type="sldNum" sz="quarter" idx="10"/>
          </p:nvPr>
        </p:nvSpPr>
        <p:spPr/>
        <p:txBody>
          <a:bodyPr/>
          <a:lstStyle/>
          <a:p>
            <a:fld id="{097DEC65-AC0F-A940-B50C-80256AD8F3D4}" type="slidenum">
              <a:rPr lang="en-US" smtClean="0"/>
              <a:t>12</a:t>
            </a:fld>
            <a:endParaRPr lang="en-US"/>
          </a:p>
        </p:txBody>
      </p:sp>
    </p:spTree>
    <p:extLst>
      <p:ext uri="{BB962C8B-B14F-4D97-AF65-F5344CB8AC3E}">
        <p14:creationId xmlns:p14="http://schemas.microsoft.com/office/powerpoint/2010/main" val="859027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mainly two closely related technique</a:t>
            </a:r>
            <a:r>
              <a:rPr lang="en-US" altLang="zh-CHS" dirty="0"/>
              <a:t>s</a:t>
            </a:r>
            <a:r>
              <a:rPr lang="en-US" dirty="0"/>
              <a:t> for program reduction. The first is the classical algorithm – delta debugging. It was proposed slightly over a decade ago. The reduction process is similar to binary search.  Each time, DD deletes some lines from the program, and tests the property \psi against the new variant. If successful, the variant is kept and subsequent reductions will be based on this new variant.  </a:t>
            </a:r>
          </a:p>
          <a:p>
            <a:endParaRPr lang="en-US" dirty="0"/>
          </a:p>
          <a:p>
            <a:r>
              <a:rPr lang="en-US" dirty="0"/>
              <a:t>DD</a:t>
            </a:r>
            <a:r>
              <a:rPr lang="en-US" baseline="0" dirty="0"/>
              <a:t> is </a:t>
            </a:r>
            <a:r>
              <a:rPr lang="en-US" dirty="0"/>
              <a:t>general,</a:t>
            </a:r>
            <a:r>
              <a:rPr lang="en-US" baseline="0" dirty="0"/>
              <a:t> but as such, </a:t>
            </a:r>
            <a:r>
              <a:rPr lang="en-US" dirty="0"/>
              <a:t>it</a:t>
            </a:r>
            <a:r>
              <a:rPr lang="en-US" baseline="0" dirty="0"/>
              <a:t> isn’t aware that a program is being reduced.  B</a:t>
            </a:r>
            <a:r>
              <a:rPr lang="en-US" dirty="0"/>
              <a:t>ut programs usually</a:t>
            </a:r>
            <a:r>
              <a:rPr lang="en-US" baseline="0" dirty="0"/>
              <a:t> </a:t>
            </a:r>
            <a:r>
              <a:rPr lang="en-US" dirty="0"/>
              <a:t>have complex</a:t>
            </a:r>
            <a:r>
              <a:rPr lang="en-US" baseline="0" dirty="0"/>
              <a:t> </a:t>
            </a:r>
            <a:r>
              <a:rPr lang="en-US" dirty="0"/>
              <a:t>structures.  Hence,</a:t>
            </a:r>
            <a:r>
              <a:rPr lang="en-US" baseline="0" dirty="0"/>
              <a:t> </a:t>
            </a:r>
            <a:r>
              <a:rPr lang="en-US" dirty="0"/>
              <a:t>DD may</a:t>
            </a:r>
            <a:r>
              <a:rPr lang="en-US" baseline="0" dirty="0"/>
              <a:t> </a:t>
            </a:r>
            <a:r>
              <a:rPr lang="en-US" dirty="0"/>
              <a:t>easily generate a lot of syntactically invalid variants</a:t>
            </a:r>
            <a:r>
              <a:rPr lang="en-US" altLang="zh-CHS" dirty="0"/>
              <a:t>,</a:t>
            </a:r>
            <a:r>
              <a:rPr lang="zh-CHS" altLang="en-US" dirty="0"/>
              <a:t> </a:t>
            </a:r>
            <a:r>
              <a:rPr lang="en-US" altLang="zh-CHS" dirty="0"/>
              <a:t>which</a:t>
            </a:r>
            <a:r>
              <a:rPr lang="zh-CHS" altLang="en-US" dirty="0"/>
              <a:t> </a:t>
            </a:r>
            <a:r>
              <a:rPr lang="en-US" altLang="zh-CHS" dirty="0"/>
              <a:t>waste</a:t>
            </a:r>
            <a:r>
              <a:rPr lang="zh-CHS" altLang="en-US" dirty="0"/>
              <a:t> </a:t>
            </a:r>
            <a:r>
              <a:rPr lang="en-US" altLang="zh-CHS" dirty="0"/>
              <a:t>time</a:t>
            </a:r>
            <a:r>
              <a:rPr lang="en-US" altLang="zh-CHS" baseline="0" dirty="0"/>
              <a:t> to check them against the property.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13</a:t>
            </a:fld>
            <a:endParaRPr lang="en-US"/>
          </a:p>
        </p:txBody>
      </p:sp>
    </p:spTree>
    <p:extLst>
      <p:ext uri="{BB962C8B-B14F-4D97-AF65-F5344CB8AC3E}">
        <p14:creationId xmlns:p14="http://schemas.microsoft.com/office/powerpoint/2010/main" val="3329111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the ideal output of program reduction is shown here, with all irrelevant statements removed,</a:t>
            </a:r>
            <a:r>
              <a:rPr lang="en-US" baseline="0" dirty="0"/>
              <a:t> f</a:t>
            </a:r>
            <a:r>
              <a:rPr lang="en-US" dirty="0"/>
              <a:t>or example, the first print statement, the last print statement, the if statement, and the variable declaration for “a”.</a:t>
            </a:r>
          </a:p>
        </p:txBody>
      </p:sp>
      <p:sp>
        <p:nvSpPr>
          <p:cNvPr id="4" name="Slide Number Placeholder 3"/>
          <p:cNvSpPr>
            <a:spLocks noGrp="1"/>
          </p:cNvSpPr>
          <p:nvPr>
            <p:ph type="sldNum" sz="quarter" idx="10"/>
          </p:nvPr>
        </p:nvSpPr>
        <p:spPr/>
        <p:txBody>
          <a:bodyPr/>
          <a:lstStyle/>
          <a:p>
            <a:fld id="{097DEC65-AC0F-A940-B50C-80256AD8F3D4}" type="slidenum">
              <a:rPr lang="en-US" smtClean="0"/>
              <a:t>14</a:t>
            </a:fld>
            <a:endParaRPr lang="en-US"/>
          </a:p>
        </p:txBody>
      </p:sp>
    </p:spTree>
    <p:extLst>
      <p:ext uri="{BB962C8B-B14F-4D97-AF65-F5344CB8AC3E}">
        <p14:creationId xmlns:p14="http://schemas.microsoft.com/office/powerpoint/2010/main" val="3955660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this observation,</a:t>
            </a:r>
            <a:r>
              <a:rPr lang="en-US" baseline="0" dirty="0"/>
              <a:t> </a:t>
            </a:r>
            <a:r>
              <a:rPr lang="en-US" dirty="0"/>
              <a:t>Hierarchical Delta Debugging,</a:t>
            </a:r>
            <a:r>
              <a:rPr lang="en-US" baseline="0" dirty="0"/>
              <a:t> </a:t>
            </a:r>
            <a:r>
              <a:rPr lang="en-US" dirty="0"/>
              <a:t>or HDD, enhances DD for reducing programs.  It first generates a program’s parse tree, and then processes the tree layer-by-layer</a:t>
            </a:r>
            <a:r>
              <a:rPr lang="en-US" baseline="0" dirty="0"/>
              <a:t> in the </a:t>
            </a:r>
            <a:r>
              <a:rPr lang="en-US" dirty="0"/>
              <a:t>breadth-first manner</a:t>
            </a:r>
            <a:r>
              <a:rPr lang="en-US" baseline="0" dirty="0"/>
              <a:t> from top to bottom, and </a:t>
            </a:r>
            <a:r>
              <a:rPr lang="en-US" dirty="0"/>
              <a:t>performs delta debugging on each layer.</a:t>
            </a:r>
            <a:r>
              <a:rPr lang="en-US" baseline="0" dirty="0"/>
              <a:t>  Because its syntax-aware, </a:t>
            </a:r>
            <a:r>
              <a:rPr lang="en-US" dirty="0"/>
              <a:t>HDD reduces the number of</a:t>
            </a:r>
            <a:r>
              <a:rPr lang="en-US" baseline="0" dirty="0"/>
              <a:t> </a:t>
            </a:r>
            <a:r>
              <a:rPr lang="en-US" dirty="0"/>
              <a:t>syntactically invalid variants</a:t>
            </a:r>
            <a:r>
              <a:rPr lang="en-US" baseline="0" dirty="0"/>
              <a:t> to be generated and tested. </a:t>
            </a:r>
            <a:endParaRPr lang="en-US" dirty="0"/>
          </a:p>
          <a:p>
            <a:endParaRPr lang="en-US" dirty="0"/>
          </a:p>
          <a:p>
            <a:r>
              <a:rPr lang="en-US" dirty="0"/>
              <a:t>However, the number of syntactically invalid variants is still large, as the syntax is only used to produce</a:t>
            </a:r>
            <a:r>
              <a:rPr lang="en-US" baseline="0" dirty="0"/>
              <a:t> the parse tree, but </a:t>
            </a:r>
            <a:r>
              <a:rPr lang="en-US" dirty="0"/>
              <a:t>not </a:t>
            </a:r>
            <a:r>
              <a:rPr lang="en-US" baseline="0" dirty="0"/>
              <a:t>enforced </a:t>
            </a:r>
            <a:r>
              <a:rPr lang="en-US" dirty="0"/>
              <a:t>during reduction.</a:t>
            </a:r>
          </a:p>
        </p:txBody>
      </p:sp>
      <p:sp>
        <p:nvSpPr>
          <p:cNvPr id="4" name="Slide Number Placeholder 3"/>
          <p:cNvSpPr>
            <a:spLocks noGrp="1"/>
          </p:cNvSpPr>
          <p:nvPr>
            <p:ph type="sldNum" sz="quarter" idx="10"/>
          </p:nvPr>
        </p:nvSpPr>
        <p:spPr/>
        <p:txBody>
          <a:bodyPr/>
          <a:lstStyle/>
          <a:p>
            <a:fld id="{097DEC65-AC0F-A940-B50C-80256AD8F3D4}" type="slidenum">
              <a:rPr lang="en-US" smtClean="0"/>
              <a:t>15</a:t>
            </a:fld>
            <a:endParaRPr lang="en-US"/>
          </a:p>
        </p:txBody>
      </p:sp>
    </p:spTree>
    <p:extLst>
      <p:ext uri="{BB962C8B-B14F-4D97-AF65-F5344CB8AC3E}">
        <p14:creationId xmlns:p14="http://schemas.microsoft.com/office/powerpoint/2010/main" val="3267568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me walk you through an example. The tree is the parse tree of the source program I showed you at the beginning of the talk. </a:t>
            </a:r>
            <a:r>
              <a:rPr lang="en-US" dirty="0" err="1"/>
              <a:t>Perse</a:t>
            </a:r>
            <a:r>
              <a:rPr lang="en-US" dirty="0"/>
              <a:t> starts its reduction from the root of the tree, and it keeps track of the unvisited nodes, and each </a:t>
            </a:r>
            <a:r>
              <a:rPr lang="en-US" altLang="zh-CHS" dirty="0"/>
              <a:t>time</a:t>
            </a:r>
            <a:r>
              <a:rPr lang="en-US" dirty="0"/>
              <a:t>, it picks the unvisited node that encompasses the most number</a:t>
            </a:r>
            <a:r>
              <a:rPr lang="en-US" baseline="0" dirty="0"/>
              <a:t> of </a:t>
            </a:r>
            <a:r>
              <a:rPr lang="en-US" dirty="0"/>
              <a:t>tokens</a:t>
            </a:r>
            <a:r>
              <a:rPr lang="en-US" baseline="0" dirty="0"/>
              <a:t>.  And ties are broken arbitrarily.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16</a:t>
            </a:fld>
            <a:endParaRPr lang="en-US"/>
          </a:p>
        </p:txBody>
      </p:sp>
    </p:spTree>
    <p:extLst>
      <p:ext uri="{BB962C8B-B14F-4D97-AF65-F5344CB8AC3E}">
        <p14:creationId xmlns:p14="http://schemas.microsoft.com/office/powerpoint/2010/main" val="37773594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work, we propose a new general reduction algorithm, </a:t>
            </a:r>
            <a:r>
              <a:rPr lang="en-US" dirty="0" err="1"/>
              <a:t>Perses</a:t>
            </a:r>
            <a:r>
              <a:rPr lang="en-US" dirty="0"/>
              <a:t>, which is fully syntax-guided.  Different from DD or HDD, the formal syntax is an integral component of the reduction algorithm. </a:t>
            </a:r>
          </a:p>
        </p:txBody>
      </p:sp>
      <p:sp>
        <p:nvSpPr>
          <p:cNvPr id="4" name="Slide Number Placeholder 3"/>
          <p:cNvSpPr>
            <a:spLocks noGrp="1"/>
          </p:cNvSpPr>
          <p:nvPr>
            <p:ph type="sldNum" sz="quarter" idx="10"/>
          </p:nvPr>
        </p:nvSpPr>
        <p:spPr/>
        <p:txBody>
          <a:bodyPr/>
          <a:lstStyle/>
          <a:p>
            <a:fld id="{097DEC65-AC0F-A940-B50C-80256AD8F3D4}" type="slidenum">
              <a:rPr lang="en-US" smtClean="0"/>
              <a:t>17</a:t>
            </a:fld>
            <a:endParaRPr lang="en-US"/>
          </a:p>
        </p:txBody>
      </p:sp>
    </p:spTree>
    <p:extLst>
      <p:ext uri="{BB962C8B-B14F-4D97-AF65-F5344CB8AC3E}">
        <p14:creationId xmlns:p14="http://schemas.microsoft.com/office/powerpoint/2010/main" val="39671291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table at the bottom lists part</a:t>
            </a:r>
            <a:r>
              <a:rPr lang="en-US" baseline="0" dirty="0"/>
              <a:t> of the </a:t>
            </a:r>
            <a:r>
              <a:rPr lang="en-US" dirty="0"/>
              <a:t>formal syntax of C programs</a:t>
            </a:r>
            <a:r>
              <a:rPr lang="en-US" baseline="0" dirty="0"/>
              <a:t>.  It is </a:t>
            </a:r>
            <a:r>
              <a:rPr lang="en-US" dirty="0"/>
              <a:t>simplified for illustration purposes.  The key benefit of leveraging the syntax is to</a:t>
            </a:r>
            <a:r>
              <a:rPr lang="en-US" baseline="0" dirty="0"/>
              <a:t> </a:t>
            </a:r>
            <a:r>
              <a:rPr lang="en-US" dirty="0"/>
              <a:t>avoid generating,</a:t>
            </a:r>
            <a:r>
              <a:rPr lang="en-US" baseline="0" dirty="0"/>
              <a:t> thus testing, </a:t>
            </a:r>
            <a:r>
              <a:rPr lang="en-US" dirty="0"/>
              <a:t>syntactically invalid variants.</a:t>
            </a:r>
          </a:p>
        </p:txBody>
      </p:sp>
      <p:sp>
        <p:nvSpPr>
          <p:cNvPr id="4" name="Slide Number Placeholder 3"/>
          <p:cNvSpPr>
            <a:spLocks noGrp="1"/>
          </p:cNvSpPr>
          <p:nvPr>
            <p:ph type="sldNum" sz="quarter" idx="10"/>
          </p:nvPr>
        </p:nvSpPr>
        <p:spPr/>
        <p:txBody>
          <a:bodyPr/>
          <a:lstStyle/>
          <a:p>
            <a:fld id="{097DEC65-AC0F-A940-B50C-80256AD8F3D4}" type="slidenum">
              <a:rPr lang="en-US" smtClean="0"/>
              <a:t>18</a:t>
            </a:fld>
            <a:endParaRPr lang="en-US"/>
          </a:p>
        </p:txBody>
      </p:sp>
    </p:spTree>
    <p:extLst>
      <p:ext uri="{BB962C8B-B14F-4D97-AF65-F5344CB8AC3E}">
        <p14:creationId xmlns:p14="http://schemas.microsoft.com/office/powerpoint/2010/main" val="2914487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particular, most of the symbols in the formal syntax are not removable. For example, in the production rule &lt;</a:t>
            </a:r>
            <a:r>
              <a:rPr lang="en-US" dirty="0" err="1"/>
              <a:t>func_def</a:t>
            </a:r>
            <a:r>
              <a:rPr lang="en-US" dirty="0"/>
              <a:t>&gt;, all symbols must remain to constitute a valid function definition. We cannot remove “</a:t>
            </a:r>
            <a:r>
              <a:rPr lang="en-US" dirty="0" err="1"/>
              <a:t>int</a:t>
            </a:r>
            <a:r>
              <a:rPr lang="en-US" dirty="0"/>
              <a:t>”, “main”, the parentheses, or the function body. </a:t>
            </a:r>
          </a:p>
          <a:p>
            <a:endParaRPr lang="en-US" dirty="0"/>
          </a:p>
          <a:p>
            <a:r>
              <a:rPr lang="en-US" dirty="0"/>
              <a:t>But DD and</a:t>
            </a:r>
            <a:r>
              <a:rPr lang="en-US" baseline="0" dirty="0"/>
              <a:t> also</a:t>
            </a:r>
            <a:r>
              <a:rPr lang="en-US" dirty="0"/>
              <a:t> HDD will remove all these symbols to see whether the property is still preserved. </a:t>
            </a:r>
          </a:p>
        </p:txBody>
      </p:sp>
      <p:sp>
        <p:nvSpPr>
          <p:cNvPr id="4" name="Slide Number Placeholder 3"/>
          <p:cNvSpPr>
            <a:spLocks noGrp="1"/>
          </p:cNvSpPr>
          <p:nvPr>
            <p:ph type="sldNum" sz="quarter" idx="10"/>
          </p:nvPr>
        </p:nvSpPr>
        <p:spPr/>
        <p:txBody>
          <a:bodyPr/>
          <a:lstStyle/>
          <a:p>
            <a:fld id="{097DEC65-AC0F-A940-B50C-80256AD8F3D4}" type="slidenum">
              <a:rPr lang="en-US" smtClean="0"/>
              <a:t>19</a:t>
            </a:fld>
            <a:endParaRPr lang="en-US"/>
          </a:p>
        </p:txBody>
      </p:sp>
    </p:spTree>
    <p:extLst>
      <p:ext uri="{BB962C8B-B14F-4D97-AF65-F5344CB8AC3E}">
        <p14:creationId xmlns:p14="http://schemas.microsoft.com/office/powerpoint/2010/main" val="1973024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First,</a:t>
            </a:r>
            <a:r>
              <a:rPr lang="zh-CHS" altLang="en-US" dirty="0"/>
              <a:t> </a:t>
            </a:r>
            <a:r>
              <a:rPr lang="en-US" altLang="zh-CHS" dirty="0"/>
              <a:t>what</a:t>
            </a:r>
            <a:r>
              <a:rPr lang="zh-CHS" altLang="en-US" dirty="0"/>
              <a:t> </a:t>
            </a:r>
            <a:r>
              <a:rPr lang="en-US" altLang="zh-CHS" dirty="0"/>
              <a:t>is</a:t>
            </a:r>
            <a:r>
              <a:rPr lang="zh-CHS" altLang="en-US" dirty="0"/>
              <a:t> </a:t>
            </a:r>
            <a:r>
              <a:rPr lang="en-US" altLang="zh-CHS" dirty="0"/>
              <a:t>program</a:t>
            </a:r>
            <a:r>
              <a:rPr lang="zh-CHS" altLang="en-US" dirty="0"/>
              <a:t> </a:t>
            </a:r>
            <a:r>
              <a:rPr lang="en-US" altLang="zh-CHS" dirty="0"/>
              <a:t>reduction?</a:t>
            </a:r>
            <a:r>
              <a:rPr lang="zh-CHS" altLang="en-US" dirty="0"/>
              <a:t> </a:t>
            </a:r>
            <a:r>
              <a:rPr lang="en-US" altLang="zh-CHS" baseline="0" dirty="0"/>
              <a:t> For </a:t>
            </a:r>
            <a:r>
              <a:rPr lang="en-US" altLang="zh-CHS" dirty="0"/>
              <a:t>program</a:t>
            </a:r>
            <a:r>
              <a:rPr lang="zh-CHS" altLang="en-US" dirty="0"/>
              <a:t> </a:t>
            </a:r>
            <a:r>
              <a:rPr lang="en-US" altLang="zh-CHS" dirty="0"/>
              <a:t>reduction,</a:t>
            </a:r>
            <a:r>
              <a:rPr lang="zh-CHS" altLang="en-US" dirty="0"/>
              <a:t> </a:t>
            </a:r>
            <a:r>
              <a:rPr lang="en-US" altLang="zh-CHS" dirty="0"/>
              <a:t>the</a:t>
            </a:r>
            <a:r>
              <a:rPr lang="zh-CHS" altLang="en-US" dirty="0"/>
              <a:t> </a:t>
            </a:r>
            <a:r>
              <a:rPr lang="en-US" altLang="zh-CHS" dirty="0"/>
              <a:t>input</a:t>
            </a:r>
            <a:r>
              <a:rPr lang="zh-CHS" altLang="en-US" dirty="0"/>
              <a:t> </a:t>
            </a:r>
            <a:r>
              <a:rPr lang="en-US" altLang="zh-CHS" dirty="0"/>
              <a:t>is</a:t>
            </a:r>
            <a:r>
              <a:rPr lang="zh-CHS" altLang="en-US" dirty="0"/>
              <a:t> </a:t>
            </a:r>
            <a:r>
              <a:rPr lang="en-US" altLang="zh-CHS" dirty="0"/>
              <a:t>a</a:t>
            </a:r>
            <a:r>
              <a:rPr lang="zh-CHS" altLang="en-US" dirty="0"/>
              <a:t> </a:t>
            </a:r>
            <a:r>
              <a:rPr lang="en-US" altLang="zh-CHS" dirty="0"/>
              <a:t>pair,</a:t>
            </a:r>
            <a:r>
              <a:rPr lang="zh-CHS" altLang="en-US" dirty="0"/>
              <a:t> </a:t>
            </a:r>
            <a:r>
              <a:rPr lang="en-US" altLang="zh-CHS" dirty="0"/>
              <a:t>where</a:t>
            </a:r>
            <a:r>
              <a:rPr lang="zh-CHS" altLang="en-US" dirty="0"/>
              <a:t> </a:t>
            </a:r>
            <a:r>
              <a:rPr lang="en-US" altLang="zh-CHS" dirty="0"/>
              <a:t>P</a:t>
            </a:r>
            <a:r>
              <a:rPr lang="zh-CHS" altLang="en-US" dirty="0"/>
              <a:t> </a:t>
            </a:r>
            <a:r>
              <a:rPr lang="en-US" altLang="zh-CHS" dirty="0"/>
              <a:t>is</a:t>
            </a:r>
            <a:r>
              <a:rPr lang="zh-CHS" altLang="en-US" dirty="0"/>
              <a:t> </a:t>
            </a:r>
            <a:r>
              <a:rPr lang="en-US" altLang="zh-CHS" dirty="0"/>
              <a:t>a</a:t>
            </a:r>
            <a:r>
              <a:rPr lang="zh-CHS" altLang="en-US" dirty="0"/>
              <a:t> </a:t>
            </a:r>
            <a:r>
              <a:rPr lang="en-US" altLang="zh-CHS" dirty="0"/>
              <a:t>program (assuming it is large),</a:t>
            </a:r>
            <a:r>
              <a:rPr lang="zh-CHS" altLang="en-US" dirty="0"/>
              <a:t> </a:t>
            </a:r>
            <a:r>
              <a:rPr lang="en-US" altLang="zh-CHS" dirty="0"/>
              <a:t>and</a:t>
            </a:r>
            <a:r>
              <a:rPr lang="zh-CHS" altLang="en-US" dirty="0"/>
              <a:t> </a:t>
            </a:r>
            <a:r>
              <a:rPr lang="en-US" altLang="zh-CHS" dirty="0"/>
              <a:t>\psi</a:t>
            </a:r>
            <a:r>
              <a:rPr lang="zh-CHS" altLang="en-US" dirty="0"/>
              <a:t> </a:t>
            </a:r>
            <a:r>
              <a:rPr lang="en-US" altLang="zh-CHS" dirty="0"/>
              <a:t>is</a:t>
            </a:r>
            <a:r>
              <a:rPr lang="zh-CHS" altLang="en-US" dirty="0"/>
              <a:t> </a:t>
            </a:r>
            <a:r>
              <a:rPr lang="en-US" altLang="zh-CHS" dirty="0"/>
              <a:t>a</a:t>
            </a:r>
            <a:r>
              <a:rPr lang="zh-CHS" altLang="en-US" dirty="0"/>
              <a:t> </a:t>
            </a:r>
            <a:r>
              <a:rPr lang="en-US" altLang="zh-CHS" dirty="0"/>
              <a:t>property</a:t>
            </a:r>
            <a:r>
              <a:rPr lang="zh-CHS" altLang="en-US" dirty="0"/>
              <a:t> </a:t>
            </a:r>
            <a:r>
              <a:rPr lang="en-US" altLang="zh-CHS" dirty="0"/>
              <a:t>that</a:t>
            </a:r>
            <a:r>
              <a:rPr lang="zh-CHS" altLang="en-US" dirty="0"/>
              <a:t> </a:t>
            </a:r>
            <a:r>
              <a:rPr lang="en-US" altLang="zh-CHS" dirty="0"/>
              <a:t>is</a:t>
            </a:r>
            <a:r>
              <a:rPr lang="en-US" altLang="zh-CHS" baseline="0" dirty="0"/>
              <a:t> satisfied by P. </a:t>
            </a:r>
            <a:r>
              <a:rPr lang="zh-CHS" altLang="en-US"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2</a:t>
            </a:fld>
            <a:endParaRPr lang="en-US"/>
          </a:p>
        </p:txBody>
      </p:sp>
    </p:spTree>
    <p:extLst>
      <p:ext uri="{BB962C8B-B14F-4D97-AF65-F5344CB8AC3E}">
        <p14:creationId xmlns:p14="http://schemas.microsoft.com/office/powerpoint/2010/main" val="16740051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some symbols are safe to delete. The symbols that are quantified by “*”, “+”, “?”.  For example, in the production rule &lt;</a:t>
            </a:r>
            <a:r>
              <a:rPr lang="en-US" dirty="0" err="1"/>
              <a:t>stmt_star</a:t>
            </a:r>
            <a:r>
              <a:rPr lang="en-US" dirty="0"/>
              <a:t>&gt;, the definition &lt;</a:t>
            </a:r>
            <a:r>
              <a:rPr lang="en-US" dirty="0" err="1"/>
              <a:t>stmt</a:t>
            </a:r>
            <a:r>
              <a:rPr lang="en-US" dirty="0"/>
              <a:t>&gt;* means that the occurrence of statements could be zero or more. So deleting some statements from &lt;</a:t>
            </a:r>
            <a:r>
              <a:rPr lang="en-US" dirty="0" err="1"/>
              <a:t>stmt_star</a:t>
            </a:r>
            <a:r>
              <a:rPr lang="en-US" dirty="0"/>
              <a:t>&gt; does not violate the formal syntax. In the code example on the top-right corner, all the </a:t>
            </a:r>
            <a:r>
              <a:rPr lang="en-US" dirty="0" err="1"/>
              <a:t>printf</a:t>
            </a:r>
            <a:r>
              <a:rPr lang="en-US" dirty="0"/>
              <a:t> statements are safe to delete</a:t>
            </a:r>
            <a:r>
              <a:rPr lang="en-US" baseline="0" dirty="0"/>
              <a:t> to maintain </a:t>
            </a:r>
            <a:r>
              <a:rPr lang="en-US" dirty="0"/>
              <a:t>syntactic validity. </a:t>
            </a:r>
          </a:p>
        </p:txBody>
      </p:sp>
      <p:sp>
        <p:nvSpPr>
          <p:cNvPr id="4" name="Slide Number Placeholder 3"/>
          <p:cNvSpPr>
            <a:spLocks noGrp="1"/>
          </p:cNvSpPr>
          <p:nvPr>
            <p:ph type="sldNum" sz="quarter" idx="10"/>
          </p:nvPr>
        </p:nvSpPr>
        <p:spPr/>
        <p:txBody>
          <a:bodyPr/>
          <a:lstStyle/>
          <a:p>
            <a:fld id="{097DEC65-AC0F-A940-B50C-80256AD8F3D4}" type="slidenum">
              <a:rPr lang="en-US" smtClean="0"/>
              <a:t>20</a:t>
            </a:fld>
            <a:endParaRPr lang="en-US"/>
          </a:p>
        </p:txBody>
      </p:sp>
    </p:spTree>
    <p:extLst>
      <p:ext uri="{BB962C8B-B14F-4D97-AF65-F5344CB8AC3E}">
        <p14:creationId xmlns:p14="http://schemas.microsoft.com/office/powerpoint/2010/main" val="1028042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key benefit of leveraging syntax is that the reducer can</a:t>
            </a:r>
            <a:r>
              <a:rPr lang="en-US" baseline="0" dirty="0"/>
              <a:t> perform </a:t>
            </a:r>
            <a:r>
              <a:rPr lang="en-US" dirty="0"/>
              <a:t>more advanced program transformations beyond deleting program elements.  For example, we can replace a node in the parse tree with one of its syntax-compatible descendants.</a:t>
            </a:r>
            <a:r>
              <a:rPr lang="en-US" baseline="0" dirty="0"/>
              <a:t> </a:t>
            </a:r>
            <a:r>
              <a:rPr lang="en-US" dirty="0"/>
              <a:t> </a:t>
            </a:r>
          </a:p>
          <a:p>
            <a:endParaRPr lang="en-US" dirty="0"/>
          </a:p>
          <a:p>
            <a:r>
              <a:rPr lang="en-US" dirty="0"/>
              <a:t>For example, in this syntax derivation tree, the &lt;</a:t>
            </a:r>
            <a:r>
              <a:rPr lang="en-US" dirty="0" err="1"/>
              <a:t>stmt</a:t>
            </a:r>
            <a:r>
              <a:rPr lang="en-US" dirty="0"/>
              <a:t>&gt; derives an &lt;</a:t>
            </a:r>
            <a:r>
              <a:rPr lang="en-US" dirty="0" err="1"/>
              <a:t>if_stmt</a:t>
            </a:r>
            <a:r>
              <a:rPr lang="en-US" dirty="0"/>
              <a:t>&gt;, and the body of the &lt;</a:t>
            </a:r>
            <a:r>
              <a:rPr lang="en-US" dirty="0" err="1"/>
              <a:t>if_stmt</a:t>
            </a:r>
            <a:r>
              <a:rPr lang="en-US" dirty="0"/>
              <a:t>&gt; is also a &lt;</a:t>
            </a:r>
            <a:r>
              <a:rPr lang="en-US" dirty="0" err="1"/>
              <a:t>stmt</a:t>
            </a:r>
            <a:r>
              <a:rPr lang="en-US" dirty="0"/>
              <a:t>&gt;. So we can replace the &lt;</a:t>
            </a:r>
            <a:r>
              <a:rPr lang="en-US" dirty="0" err="1"/>
              <a:t>if_stmt</a:t>
            </a:r>
            <a:r>
              <a:rPr lang="en-US" dirty="0"/>
              <a:t>&gt; with its body.  Doing so will</a:t>
            </a:r>
            <a:r>
              <a:rPr lang="en-US" baseline="0" dirty="0"/>
              <a:t> </a:t>
            </a:r>
            <a:r>
              <a:rPr lang="en-US" dirty="0"/>
              <a:t>delete the conditional test. </a:t>
            </a:r>
          </a:p>
        </p:txBody>
      </p:sp>
      <p:sp>
        <p:nvSpPr>
          <p:cNvPr id="4" name="Slide Number Placeholder 3"/>
          <p:cNvSpPr>
            <a:spLocks noGrp="1"/>
          </p:cNvSpPr>
          <p:nvPr>
            <p:ph type="sldNum" sz="quarter" idx="10"/>
          </p:nvPr>
        </p:nvSpPr>
        <p:spPr/>
        <p:txBody>
          <a:bodyPr/>
          <a:lstStyle/>
          <a:p>
            <a:fld id="{097DEC65-AC0F-A940-B50C-80256AD8F3D4}" type="slidenum">
              <a:rPr lang="en-US" smtClean="0"/>
              <a:t>21</a:t>
            </a:fld>
            <a:endParaRPr lang="en-US"/>
          </a:p>
        </p:txBody>
      </p:sp>
    </p:spTree>
    <p:extLst>
      <p:ext uri="{BB962C8B-B14F-4D97-AF65-F5344CB8AC3E}">
        <p14:creationId xmlns:p14="http://schemas.microsoft.com/office/powerpoint/2010/main" val="1938959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Graphically, we just remove the </a:t>
            </a:r>
            <a:r>
              <a:rPr lang="en-US" dirty="0" err="1"/>
              <a:t>if_stmt</a:t>
            </a:r>
            <a:r>
              <a:rPr lang="en-US" dirty="0"/>
              <a:t> node from the tree, and link to its body. In the corresponding source code, we remove the tokens “if(a)” from the code snippet. Note that such a transformation may be done by DD or HDD, but only by</a:t>
            </a:r>
            <a:r>
              <a:rPr lang="en-US" baseline="0" dirty="0"/>
              <a:t> chance because they </a:t>
            </a:r>
            <a:r>
              <a:rPr lang="en-US" dirty="0"/>
              <a:t>do not support</a:t>
            </a:r>
            <a:r>
              <a:rPr lang="en-US" baseline="0" dirty="0"/>
              <a:t> </a:t>
            </a:r>
            <a:r>
              <a:rPr lang="en-US" dirty="0"/>
              <a:t>such transformations.  In contrast, </a:t>
            </a:r>
            <a:r>
              <a:rPr lang="en-US" dirty="0" err="1"/>
              <a:t>Perses</a:t>
            </a:r>
            <a:r>
              <a:rPr lang="en-US" dirty="0"/>
              <a:t> knows the structure of the program during reduction, and is able to systematically apply such transformations.</a:t>
            </a:r>
          </a:p>
        </p:txBody>
      </p:sp>
      <p:sp>
        <p:nvSpPr>
          <p:cNvPr id="4" name="Slide Number Placeholder 3"/>
          <p:cNvSpPr>
            <a:spLocks noGrp="1"/>
          </p:cNvSpPr>
          <p:nvPr>
            <p:ph type="sldNum" sz="quarter" idx="10"/>
          </p:nvPr>
        </p:nvSpPr>
        <p:spPr/>
        <p:txBody>
          <a:bodyPr/>
          <a:lstStyle/>
          <a:p>
            <a:fld id="{097DEC65-AC0F-A940-B50C-80256AD8F3D4}" type="slidenum">
              <a:rPr lang="en-US" smtClean="0"/>
              <a:t>22</a:t>
            </a:fld>
            <a:endParaRPr lang="en-US"/>
          </a:p>
        </p:txBody>
      </p:sp>
    </p:spTree>
    <p:extLst>
      <p:ext uri="{BB962C8B-B14F-4D97-AF65-F5344CB8AC3E}">
        <p14:creationId xmlns:p14="http://schemas.microsoft.com/office/powerpoint/2010/main" val="25064549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me walk you through an example. The tree is the parse tree of the source program I showed you at the beginning of the talk. </a:t>
            </a:r>
            <a:r>
              <a:rPr lang="en-US" dirty="0" err="1"/>
              <a:t>Perse</a:t>
            </a:r>
            <a:r>
              <a:rPr lang="en-US" dirty="0"/>
              <a:t> starts its reduction from the root of the tree, and it keeps track of the unvisited nodes, and each </a:t>
            </a:r>
            <a:r>
              <a:rPr lang="en-US" altLang="zh-CHS" dirty="0"/>
              <a:t>time</a:t>
            </a:r>
            <a:r>
              <a:rPr lang="en-US" dirty="0"/>
              <a:t>, it picks the unvisited node that encompasses the most number</a:t>
            </a:r>
            <a:r>
              <a:rPr lang="en-US" baseline="0" dirty="0"/>
              <a:t> of </a:t>
            </a:r>
            <a:r>
              <a:rPr lang="en-US" dirty="0"/>
              <a:t>tokens</a:t>
            </a:r>
            <a:r>
              <a:rPr lang="en-US" baseline="0" dirty="0"/>
              <a:t>.  And ties are broken arbitrarily.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23</a:t>
            </a:fld>
            <a:endParaRPr lang="en-US"/>
          </a:p>
        </p:txBody>
      </p:sp>
    </p:spTree>
    <p:extLst>
      <p:ext uri="{BB962C8B-B14F-4D97-AF65-F5344CB8AC3E}">
        <p14:creationId xmlns:p14="http://schemas.microsoft.com/office/powerpoint/2010/main" val="22344887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first, we start from the root node. However, as I mentioned, all the symbols of the function definition are not removable, so there is no viable transformation for this root node.</a:t>
            </a:r>
          </a:p>
        </p:txBody>
      </p:sp>
      <p:sp>
        <p:nvSpPr>
          <p:cNvPr id="4" name="Slide Number Placeholder 3"/>
          <p:cNvSpPr>
            <a:spLocks noGrp="1"/>
          </p:cNvSpPr>
          <p:nvPr>
            <p:ph type="sldNum" sz="quarter" idx="10"/>
          </p:nvPr>
        </p:nvSpPr>
        <p:spPr/>
        <p:txBody>
          <a:bodyPr/>
          <a:lstStyle/>
          <a:p>
            <a:fld id="{097DEC65-AC0F-A940-B50C-80256AD8F3D4}" type="slidenum">
              <a:rPr lang="en-US" smtClean="0"/>
              <a:t>24</a:t>
            </a:fld>
            <a:endParaRPr lang="en-US"/>
          </a:p>
        </p:txBody>
      </p:sp>
    </p:spTree>
    <p:extLst>
      <p:ext uri="{BB962C8B-B14F-4D97-AF65-F5344CB8AC3E}">
        <p14:creationId xmlns:p14="http://schemas.microsoft.com/office/powerpoint/2010/main" val="33733965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move to the next largest &lt;</a:t>
            </a:r>
            <a:r>
              <a:rPr lang="en-US" dirty="0" err="1"/>
              <a:t>compound_stmt</a:t>
            </a:r>
            <a:r>
              <a:rPr lang="en-US" dirty="0"/>
              <a:t>&gt;. </a:t>
            </a:r>
          </a:p>
        </p:txBody>
      </p:sp>
      <p:sp>
        <p:nvSpPr>
          <p:cNvPr id="4" name="Slide Number Placeholder 3"/>
          <p:cNvSpPr>
            <a:spLocks noGrp="1"/>
          </p:cNvSpPr>
          <p:nvPr>
            <p:ph type="sldNum" sz="quarter" idx="10"/>
          </p:nvPr>
        </p:nvSpPr>
        <p:spPr/>
        <p:txBody>
          <a:bodyPr/>
          <a:lstStyle/>
          <a:p>
            <a:fld id="{097DEC65-AC0F-A940-B50C-80256AD8F3D4}" type="slidenum">
              <a:rPr lang="en-US" smtClean="0"/>
              <a:t>25</a:t>
            </a:fld>
            <a:endParaRPr lang="en-US"/>
          </a:p>
        </p:txBody>
      </p:sp>
    </p:spTree>
    <p:extLst>
      <p:ext uri="{BB962C8B-B14F-4D97-AF65-F5344CB8AC3E}">
        <p14:creationId xmlns:p14="http://schemas.microsoft.com/office/powerpoint/2010/main" val="11824746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there is a viable transformation, that is, we can replace this</a:t>
            </a:r>
            <a:r>
              <a:rPr lang="en-US" baseline="0" dirty="0"/>
              <a:t> node</a:t>
            </a:r>
            <a:r>
              <a:rPr lang="en-US" dirty="0"/>
              <a:t> with one of its descendants. </a:t>
            </a:r>
          </a:p>
        </p:txBody>
      </p:sp>
      <p:sp>
        <p:nvSpPr>
          <p:cNvPr id="4" name="Slide Number Placeholder 3"/>
          <p:cNvSpPr>
            <a:spLocks noGrp="1"/>
          </p:cNvSpPr>
          <p:nvPr>
            <p:ph type="sldNum" sz="quarter" idx="10"/>
          </p:nvPr>
        </p:nvSpPr>
        <p:spPr/>
        <p:txBody>
          <a:bodyPr/>
          <a:lstStyle/>
          <a:p>
            <a:fld id="{097DEC65-AC0F-A940-B50C-80256AD8F3D4}" type="slidenum">
              <a:rPr lang="en-US" smtClean="0"/>
              <a:t>26</a:t>
            </a:fld>
            <a:endParaRPr lang="en-US"/>
          </a:p>
        </p:txBody>
      </p:sp>
    </p:spTree>
    <p:extLst>
      <p:ext uri="{BB962C8B-B14F-4D97-AF65-F5344CB8AC3E}">
        <p14:creationId xmlns:p14="http://schemas.microsoft.com/office/powerpoint/2010/main" val="4002396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can delete all</a:t>
            </a:r>
            <a:r>
              <a:rPr lang="en-US" baseline="0" dirty="0"/>
              <a:t> the </a:t>
            </a:r>
            <a:r>
              <a:rPr lang="en-US" dirty="0"/>
              <a:t>other nodes</a:t>
            </a:r>
            <a:r>
              <a:rPr lang="en-US" baseline="0" dirty="0"/>
              <a:t>, an</a:t>
            </a:r>
            <a:r>
              <a:rPr lang="en-US" dirty="0"/>
              <a:t>d link the descendant to the root of the parse tree. </a:t>
            </a:r>
          </a:p>
        </p:txBody>
      </p:sp>
      <p:sp>
        <p:nvSpPr>
          <p:cNvPr id="4" name="Slide Number Placeholder 3"/>
          <p:cNvSpPr>
            <a:spLocks noGrp="1"/>
          </p:cNvSpPr>
          <p:nvPr>
            <p:ph type="sldNum" sz="quarter" idx="10"/>
          </p:nvPr>
        </p:nvSpPr>
        <p:spPr/>
        <p:txBody>
          <a:bodyPr/>
          <a:lstStyle/>
          <a:p>
            <a:fld id="{097DEC65-AC0F-A940-B50C-80256AD8F3D4}" type="slidenum">
              <a:rPr lang="en-US" smtClean="0"/>
              <a:t>27</a:t>
            </a:fld>
            <a:endParaRPr lang="en-US"/>
          </a:p>
        </p:txBody>
      </p:sp>
    </p:spTree>
    <p:extLst>
      <p:ext uri="{BB962C8B-B14F-4D97-AF65-F5344CB8AC3E}">
        <p14:creationId xmlns:p14="http://schemas.microsoft.com/office/powerpoint/2010/main" val="37220382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this transformation fails, because we deleted the variable declaration of “a”, but “a” is used in the first print statement. So we need to revert. </a:t>
            </a:r>
          </a:p>
        </p:txBody>
      </p:sp>
      <p:sp>
        <p:nvSpPr>
          <p:cNvPr id="4" name="Slide Number Placeholder 3"/>
          <p:cNvSpPr>
            <a:spLocks noGrp="1"/>
          </p:cNvSpPr>
          <p:nvPr>
            <p:ph type="sldNum" sz="quarter" idx="10"/>
          </p:nvPr>
        </p:nvSpPr>
        <p:spPr/>
        <p:txBody>
          <a:bodyPr/>
          <a:lstStyle/>
          <a:p>
            <a:fld id="{097DEC65-AC0F-A940-B50C-80256AD8F3D4}" type="slidenum">
              <a:rPr lang="en-US" smtClean="0"/>
              <a:t>28</a:t>
            </a:fld>
            <a:endParaRPr lang="en-US"/>
          </a:p>
        </p:txBody>
      </p:sp>
    </p:spTree>
    <p:extLst>
      <p:ext uri="{BB962C8B-B14F-4D97-AF65-F5344CB8AC3E}">
        <p14:creationId xmlns:p14="http://schemas.microsoft.com/office/powerpoint/2010/main" val="2464031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move to the next largest node, which is &lt;</a:t>
            </a:r>
            <a:r>
              <a:rPr lang="en-US" dirty="0" err="1"/>
              <a:t>stmt</a:t>
            </a:r>
            <a:r>
              <a:rPr lang="en-US" dirty="0"/>
              <a:t>&gt;*. The “*” means the children of this node are removable. So we apply delta debugging to the children of &lt;</a:t>
            </a:r>
            <a:r>
              <a:rPr lang="en-US" dirty="0" err="1"/>
              <a:t>stmt</a:t>
            </a:r>
            <a:r>
              <a:rPr lang="en-US" dirty="0"/>
              <a:t>&gt;*. However, none of them can be removed. So we can do nothing about this node. </a:t>
            </a:r>
          </a:p>
        </p:txBody>
      </p:sp>
      <p:sp>
        <p:nvSpPr>
          <p:cNvPr id="4" name="Slide Number Placeholder 3"/>
          <p:cNvSpPr>
            <a:spLocks noGrp="1"/>
          </p:cNvSpPr>
          <p:nvPr>
            <p:ph type="sldNum" sz="quarter" idx="10"/>
          </p:nvPr>
        </p:nvSpPr>
        <p:spPr/>
        <p:txBody>
          <a:bodyPr/>
          <a:lstStyle/>
          <a:p>
            <a:fld id="{097DEC65-AC0F-A940-B50C-80256AD8F3D4}" type="slidenum">
              <a:rPr lang="en-US" smtClean="0"/>
              <a:t>29</a:t>
            </a:fld>
            <a:endParaRPr lang="en-US"/>
          </a:p>
        </p:txBody>
      </p:sp>
    </p:spTree>
    <p:extLst>
      <p:ext uri="{BB962C8B-B14F-4D97-AF65-F5344CB8AC3E}">
        <p14:creationId xmlns:p14="http://schemas.microsoft.com/office/powerpoint/2010/main" val="2889811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The</a:t>
            </a:r>
            <a:r>
              <a:rPr lang="zh-CHS" altLang="en-US" dirty="0"/>
              <a:t> </a:t>
            </a:r>
            <a:r>
              <a:rPr lang="en-US" altLang="zh-CHS" dirty="0"/>
              <a:t>goal</a:t>
            </a:r>
            <a:r>
              <a:rPr lang="zh-CHS" altLang="en-US" dirty="0"/>
              <a:t> </a:t>
            </a:r>
            <a:r>
              <a:rPr lang="en-US" altLang="zh-CHS" dirty="0"/>
              <a:t>of</a:t>
            </a:r>
            <a:r>
              <a:rPr lang="zh-CHS" altLang="en-US" dirty="0"/>
              <a:t> </a:t>
            </a:r>
            <a:r>
              <a:rPr lang="en-US" altLang="zh-CHS" dirty="0"/>
              <a:t>program</a:t>
            </a:r>
            <a:r>
              <a:rPr lang="zh-CHS" altLang="en-US" dirty="0"/>
              <a:t> </a:t>
            </a:r>
            <a:r>
              <a:rPr lang="en-US" altLang="zh-CHS" dirty="0"/>
              <a:t>reduction</a:t>
            </a:r>
            <a:r>
              <a:rPr lang="zh-CHS" altLang="en-US" dirty="0"/>
              <a:t> </a:t>
            </a:r>
            <a:r>
              <a:rPr lang="en-US" altLang="zh-CHS" dirty="0"/>
              <a:t>is</a:t>
            </a:r>
            <a:r>
              <a:rPr lang="zh-CHS" altLang="en-US" dirty="0"/>
              <a:t> </a:t>
            </a:r>
            <a:r>
              <a:rPr lang="en-US" altLang="zh-CHS" dirty="0"/>
              <a:t>to</a:t>
            </a:r>
            <a:r>
              <a:rPr lang="zh-CHS" altLang="en-US" dirty="0"/>
              <a:t> </a:t>
            </a:r>
            <a:r>
              <a:rPr lang="en-US" altLang="zh-CHS" dirty="0"/>
              <a:t>remove</a:t>
            </a:r>
            <a:r>
              <a:rPr lang="zh-CHS" altLang="en-US" dirty="0"/>
              <a:t> </a:t>
            </a:r>
            <a:r>
              <a:rPr lang="en-US" altLang="zh-CHS" dirty="0"/>
              <a:t>the</a:t>
            </a:r>
            <a:r>
              <a:rPr lang="zh-CHS" altLang="en-US" dirty="0"/>
              <a:t> </a:t>
            </a:r>
            <a:r>
              <a:rPr lang="en-US" altLang="zh-CHS" dirty="0"/>
              <a:t>elements</a:t>
            </a:r>
            <a:r>
              <a:rPr lang="zh-CHS" altLang="en-US" dirty="0"/>
              <a:t> </a:t>
            </a:r>
            <a:r>
              <a:rPr lang="en-US" altLang="zh-CHS" dirty="0"/>
              <a:t>from</a:t>
            </a:r>
            <a:r>
              <a:rPr lang="zh-CHS" altLang="en-US" dirty="0"/>
              <a:t> </a:t>
            </a:r>
            <a:r>
              <a:rPr lang="en-US" altLang="zh-CHS" dirty="0"/>
              <a:t>P</a:t>
            </a:r>
            <a:r>
              <a:rPr lang="zh-CHS" altLang="en-US" dirty="0"/>
              <a:t> </a:t>
            </a:r>
            <a:r>
              <a:rPr lang="en-US" altLang="zh-CHS" dirty="0"/>
              <a:t>that</a:t>
            </a:r>
            <a:r>
              <a:rPr lang="zh-CHS" altLang="en-US" dirty="0"/>
              <a:t> </a:t>
            </a:r>
            <a:r>
              <a:rPr lang="en-US" altLang="zh-CHS" dirty="0"/>
              <a:t>are</a:t>
            </a:r>
            <a:r>
              <a:rPr lang="zh-CHS" altLang="en-US" dirty="0"/>
              <a:t> </a:t>
            </a:r>
            <a:r>
              <a:rPr lang="en-US" altLang="zh-CHS" dirty="0"/>
              <a:t>irrelevant</a:t>
            </a:r>
            <a:r>
              <a:rPr lang="zh-CHS" altLang="en-US" dirty="0"/>
              <a:t> </a:t>
            </a:r>
            <a:r>
              <a:rPr lang="en-US" altLang="zh-CHS" dirty="0"/>
              <a:t>for</a:t>
            </a:r>
            <a:r>
              <a:rPr lang="en-US" altLang="zh-CHS" baseline="0" dirty="0"/>
              <a:t> satisfying</a:t>
            </a:r>
            <a:r>
              <a:rPr lang="zh-CHS" altLang="en-US" dirty="0"/>
              <a:t> </a:t>
            </a:r>
            <a:r>
              <a:rPr lang="en-US" altLang="zh-CHS" dirty="0"/>
              <a:t>\psi.</a:t>
            </a:r>
            <a:r>
              <a:rPr lang="zh-CHS" altLang="en-US"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3</a:t>
            </a:fld>
            <a:endParaRPr lang="en-US"/>
          </a:p>
        </p:txBody>
      </p:sp>
    </p:spTree>
    <p:extLst>
      <p:ext uri="{BB962C8B-B14F-4D97-AF65-F5344CB8AC3E}">
        <p14:creationId xmlns:p14="http://schemas.microsoft.com/office/powerpoint/2010/main" val="1579880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move to the &lt;</a:t>
            </a:r>
            <a:r>
              <a:rPr lang="en-US" dirty="0" err="1"/>
              <a:t>if_stmt</a:t>
            </a:r>
            <a:r>
              <a:rPr lang="en-US" dirty="0"/>
              <a:t>&gt;. In this particular case, we can replace &lt;</a:t>
            </a:r>
            <a:r>
              <a:rPr lang="en-US" dirty="0" err="1"/>
              <a:t>if_stmt</a:t>
            </a:r>
            <a:r>
              <a:rPr lang="en-US" dirty="0"/>
              <a:t>&gt; with its body &lt;</a:t>
            </a:r>
            <a:r>
              <a:rPr lang="en-US" dirty="0" err="1"/>
              <a:t>compound_stmt</a:t>
            </a:r>
            <a:r>
              <a:rPr lang="en-US" dirty="0"/>
              <a:t>&gt;</a:t>
            </a:r>
          </a:p>
        </p:txBody>
      </p:sp>
      <p:sp>
        <p:nvSpPr>
          <p:cNvPr id="4" name="Slide Number Placeholder 3"/>
          <p:cNvSpPr>
            <a:spLocks noGrp="1"/>
          </p:cNvSpPr>
          <p:nvPr>
            <p:ph type="sldNum" sz="quarter" idx="10"/>
          </p:nvPr>
        </p:nvSpPr>
        <p:spPr/>
        <p:txBody>
          <a:bodyPr/>
          <a:lstStyle/>
          <a:p>
            <a:fld id="{097DEC65-AC0F-A940-B50C-80256AD8F3D4}" type="slidenum">
              <a:rPr lang="en-US" smtClean="0"/>
              <a:t>30</a:t>
            </a:fld>
            <a:endParaRPr lang="en-US"/>
          </a:p>
        </p:txBody>
      </p:sp>
    </p:spTree>
    <p:extLst>
      <p:ext uri="{BB962C8B-B14F-4D97-AF65-F5344CB8AC3E}">
        <p14:creationId xmlns:p14="http://schemas.microsoft.com/office/powerpoint/2010/main" val="4193768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property check succeeds. So we remove the if statement node, and link the body to the tree. </a:t>
            </a:r>
          </a:p>
        </p:txBody>
      </p:sp>
      <p:sp>
        <p:nvSpPr>
          <p:cNvPr id="4" name="Slide Number Placeholder 3"/>
          <p:cNvSpPr>
            <a:spLocks noGrp="1"/>
          </p:cNvSpPr>
          <p:nvPr>
            <p:ph type="sldNum" sz="quarter" idx="10"/>
          </p:nvPr>
        </p:nvSpPr>
        <p:spPr/>
        <p:txBody>
          <a:bodyPr/>
          <a:lstStyle/>
          <a:p>
            <a:fld id="{097DEC65-AC0F-A940-B50C-80256AD8F3D4}" type="slidenum">
              <a:rPr lang="en-US" smtClean="0"/>
              <a:t>31</a:t>
            </a:fld>
            <a:endParaRPr lang="en-US"/>
          </a:p>
        </p:txBody>
      </p:sp>
    </p:spTree>
    <p:extLst>
      <p:ext uri="{BB962C8B-B14F-4D97-AF65-F5344CB8AC3E}">
        <p14:creationId xmlns:p14="http://schemas.microsoft.com/office/powerpoint/2010/main" val="6613290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next iteration, we move to the next largest node. Note that, the parent of &lt;</a:t>
            </a:r>
            <a:r>
              <a:rPr lang="en-US" dirty="0" err="1"/>
              <a:t>compound_stmt</a:t>
            </a:r>
            <a:r>
              <a:rPr lang="en-US" dirty="0"/>
              <a:t>&gt; is &lt;</a:t>
            </a:r>
            <a:r>
              <a:rPr lang="en-US" dirty="0" err="1"/>
              <a:t>stmt</a:t>
            </a:r>
            <a:r>
              <a:rPr lang="en-US" dirty="0"/>
              <a:t>&gt;*, and one of the children is also &lt;</a:t>
            </a:r>
            <a:r>
              <a:rPr lang="en-US" dirty="0" err="1"/>
              <a:t>stmt</a:t>
            </a:r>
            <a:r>
              <a:rPr lang="en-US" dirty="0"/>
              <a:t>&gt;*,</a:t>
            </a:r>
          </a:p>
          <a:p>
            <a:r>
              <a:rPr lang="en-US" dirty="0"/>
              <a:t>then we can replace it with its child, as it does not violate syntax constraint. </a:t>
            </a:r>
          </a:p>
        </p:txBody>
      </p:sp>
      <p:sp>
        <p:nvSpPr>
          <p:cNvPr id="4" name="Slide Number Placeholder 3"/>
          <p:cNvSpPr>
            <a:spLocks noGrp="1"/>
          </p:cNvSpPr>
          <p:nvPr>
            <p:ph type="sldNum" sz="quarter" idx="10"/>
          </p:nvPr>
        </p:nvSpPr>
        <p:spPr/>
        <p:txBody>
          <a:bodyPr/>
          <a:lstStyle/>
          <a:p>
            <a:fld id="{097DEC65-AC0F-A940-B50C-80256AD8F3D4}" type="slidenum">
              <a:rPr lang="en-US" smtClean="0"/>
              <a:t>32</a:t>
            </a:fld>
            <a:endParaRPr lang="en-US"/>
          </a:p>
        </p:txBody>
      </p:sp>
    </p:spTree>
    <p:extLst>
      <p:ext uri="{BB962C8B-B14F-4D97-AF65-F5344CB8AC3E}">
        <p14:creationId xmlns:p14="http://schemas.microsoft.com/office/powerpoint/2010/main" val="13402127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parse tree becomes like this. And,</a:t>
            </a:r>
            <a:r>
              <a:rPr lang="en-US" baseline="0" dirty="0"/>
              <a:t> </a:t>
            </a:r>
            <a:r>
              <a:rPr lang="en-US" dirty="0"/>
              <a:t>it succeeds</a:t>
            </a:r>
            <a:r>
              <a:rPr lang="en-US" baseline="0" dirty="0"/>
              <a:t> the property check.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33</a:t>
            </a:fld>
            <a:endParaRPr lang="en-US"/>
          </a:p>
        </p:txBody>
      </p:sp>
    </p:spTree>
    <p:extLst>
      <p:ext uri="{BB962C8B-B14F-4D97-AF65-F5344CB8AC3E}">
        <p14:creationId xmlns:p14="http://schemas.microsoft.com/office/powerpoint/2010/main" val="3886218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next iteration, we move to </a:t>
            </a:r>
            <a:r>
              <a:rPr lang="en-US" dirty="0" err="1"/>
              <a:t>stmt</a:t>
            </a:r>
            <a:r>
              <a:rPr lang="en-US" dirty="0"/>
              <a:t>*, and apply delta debugging on its children. </a:t>
            </a:r>
          </a:p>
        </p:txBody>
      </p:sp>
      <p:sp>
        <p:nvSpPr>
          <p:cNvPr id="4" name="Slide Number Placeholder 3"/>
          <p:cNvSpPr>
            <a:spLocks noGrp="1"/>
          </p:cNvSpPr>
          <p:nvPr>
            <p:ph type="sldNum" sz="quarter" idx="10"/>
          </p:nvPr>
        </p:nvSpPr>
        <p:spPr/>
        <p:txBody>
          <a:bodyPr/>
          <a:lstStyle/>
          <a:p>
            <a:fld id="{097DEC65-AC0F-A940-B50C-80256AD8F3D4}" type="slidenum">
              <a:rPr lang="en-US" smtClean="0"/>
              <a:t>34</a:t>
            </a:fld>
            <a:endParaRPr lang="en-US"/>
          </a:p>
        </p:txBody>
      </p:sp>
    </p:spTree>
    <p:extLst>
      <p:ext uri="{BB962C8B-B14F-4D97-AF65-F5344CB8AC3E}">
        <p14:creationId xmlns:p14="http://schemas.microsoft.com/office/powerpoint/2010/main" val="15078246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eventually we remove two of its children. </a:t>
            </a:r>
          </a:p>
        </p:txBody>
      </p:sp>
      <p:sp>
        <p:nvSpPr>
          <p:cNvPr id="4" name="Slide Number Placeholder 3"/>
          <p:cNvSpPr>
            <a:spLocks noGrp="1"/>
          </p:cNvSpPr>
          <p:nvPr>
            <p:ph type="sldNum" sz="quarter" idx="10"/>
          </p:nvPr>
        </p:nvSpPr>
        <p:spPr/>
        <p:txBody>
          <a:bodyPr/>
          <a:lstStyle/>
          <a:p>
            <a:fld id="{097DEC65-AC0F-A940-B50C-80256AD8F3D4}" type="slidenum">
              <a:rPr lang="en-US" smtClean="0"/>
              <a:t>35</a:t>
            </a:fld>
            <a:endParaRPr lang="en-US"/>
          </a:p>
        </p:txBody>
      </p:sp>
    </p:spTree>
    <p:extLst>
      <p:ext uri="{BB962C8B-B14F-4D97-AF65-F5344CB8AC3E}">
        <p14:creationId xmlns:p14="http://schemas.microsoft.com/office/powerpoint/2010/main" val="27805910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restart </a:t>
            </a:r>
            <a:r>
              <a:rPr lang="en-US" dirty="0" err="1"/>
              <a:t>Perses</a:t>
            </a:r>
            <a:r>
              <a:rPr lang="en-US" dirty="0"/>
              <a:t> and start the reduction from the root of the tree, and eventually we get rid of the variable declaration of “a”.</a:t>
            </a:r>
          </a:p>
        </p:txBody>
      </p:sp>
      <p:sp>
        <p:nvSpPr>
          <p:cNvPr id="4" name="Slide Number Placeholder 3"/>
          <p:cNvSpPr>
            <a:spLocks noGrp="1"/>
          </p:cNvSpPr>
          <p:nvPr>
            <p:ph type="sldNum" sz="quarter" idx="10"/>
          </p:nvPr>
        </p:nvSpPr>
        <p:spPr/>
        <p:txBody>
          <a:bodyPr/>
          <a:lstStyle/>
          <a:p>
            <a:fld id="{097DEC65-AC0F-A940-B50C-80256AD8F3D4}" type="slidenum">
              <a:rPr lang="en-US" smtClean="0"/>
              <a:t>36</a:t>
            </a:fld>
            <a:endParaRPr lang="en-US"/>
          </a:p>
        </p:txBody>
      </p:sp>
    </p:spTree>
    <p:extLst>
      <p:ext uri="{BB962C8B-B14F-4D97-AF65-F5344CB8AC3E}">
        <p14:creationId xmlns:p14="http://schemas.microsoft.com/office/powerpoint/2010/main" val="34245982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final reduced tree looks like this, and it corresponds to the ideal result I have shown you</a:t>
            </a:r>
            <a:r>
              <a:rPr lang="en-US" baseline="0" dirty="0"/>
              <a:t> earlier.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37</a:t>
            </a:fld>
            <a:endParaRPr lang="en-US"/>
          </a:p>
        </p:txBody>
      </p:sp>
    </p:spTree>
    <p:extLst>
      <p:ext uri="{BB962C8B-B14F-4D97-AF65-F5344CB8AC3E}">
        <p14:creationId xmlns:p14="http://schemas.microsoft.com/office/powerpoint/2010/main" val="11318687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a:t>
            </a:r>
            <a:r>
              <a:rPr lang="en-US" dirty="0" err="1"/>
              <a:t>Perses</a:t>
            </a:r>
            <a:r>
              <a:rPr lang="en-US" dirty="0"/>
              <a:t> relies on quantifiers, *, +, ?. However, a grammar can be written arbitrarily, especially a grammar can be written with</a:t>
            </a:r>
            <a:r>
              <a:rPr lang="en-US" baseline="0" dirty="0"/>
              <a:t> a heavy use of </a:t>
            </a:r>
            <a:r>
              <a:rPr lang="en-US" dirty="0"/>
              <a:t>recursion. </a:t>
            </a:r>
            <a:r>
              <a:rPr lang="en-US" altLang="zh-CHS" dirty="0"/>
              <a:t>For</a:t>
            </a:r>
            <a:r>
              <a:rPr lang="zh-CHS" altLang="en-US" dirty="0"/>
              <a:t> </a:t>
            </a:r>
            <a:r>
              <a:rPr lang="en-US" altLang="zh-CHS" dirty="0"/>
              <a:t>example,</a:t>
            </a:r>
            <a:r>
              <a:rPr lang="zh-CHS" altLang="en-US" dirty="0"/>
              <a:t> </a:t>
            </a:r>
            <a:r>
              <a:rPr lang="en-US" altLang="zh-CHS" dirty="0"/>
              <a:t>a</a:t>
            </a:r>
            <a:r>
              <a:rPr lang="zh-CHS" altLang="en-US" dirty="0"/>
              <a:t> </a:t>
            </a:r>
            <a:r>
              <a:rPr lang="en-US" altLang="zh-CHS" dirty="0"/>
              <a:t>statement</a:t>
            </a:r>
            <a:r>
              <a:rPr lang="zh-CHS" altLang="en-US" dirty="0"/>
              <a:t> </a:t>
            </a:r>
            <a:r>
              <a:rPr lang="en-US" altLang="zh-CHS" dirty="0"/>
              <a:t>list</a:t>
            </a:r>
            <a:r>
              <a:rPr lang="zh-CHS" altLang="en-US" dirty="0"/>
              <a:t> </a:t>
            </a:r>
            <a:r>
              <a:rPr lang="en-US" altLang="zh-CHS" dirty="0"/>
              <a:t>can</a:t>
            </a:r>
            <a:r>
              <a:rPr lang="zh-CHS" altLang="en-US" dirty="0"/>
              <a:t> </a:t>
            </a:r>
            <a:r>
              <a:rPr lang="en-US" altLang="zh-CHS" dirty="0"/>
              <a:t>be</a:t>
            </a:r>
            <a:r>
              <a:rPr lang="zh-CHS" altLang="en-US" dirty="0"/>
              <a:t> </a:t>
            </a:r>
            <a:r>
              <a:rPr lang="en-US" altLang="zh-CHS" dirty="0"/>
              <a:t>defined</a:t>
            </a:r>
            <a:r>
              <a:rPr lang="zh-CHS" altLang="en-US" dirty="0"/>
              <a:t> </a:t>
            </a:r>
            <a:r>
              <a:rPr lang="en-US" altLang="zh-CHS" dirty="0"/>
              <a:t>with</a:t>
            </a:r>
            <a:r>
              <a:rPr lang="zh-CHS" altLang="en-US" dirty="0"/>
              <a:t> </a:t>
            </a:r>
            <a:r>
              <a:rPr lang="en-US" altLang="zh-CHS" dirty="0"/>
              <a:t>statement</a:t>
            </a:r>
            <a:r>
              <a:rPr lang="zh-CHS" altLang="en-US" dirty="0"/>
              <a:t> </a:t>
            </a:r>
            <a:r>
              <a:rPr lang="en-US" altLang="zh-CHS" dirty="0"/>
              <a:t>list</a:t>
            </a:r>
            <a:r>
              <a:rPr lang="zh-CHS" altLang="en-US" dirty="0"/>
              <a:t> </a:t>
            </a:r>
            <a:r>
              <a:rPr lang="en-US" altLang="zh-CHS" dirty="0"/>
              <a:t>itself.</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38</a:t>
            </a:fld>
            <a:endParaRPr lang="en-US"/>
          </a:p>
        </p:txBody>
      </p:sp>
    </p:spTree>
    <p:extLst>
      <p:ext uri="{BB962C8B-B14F-4D97-AF65-F5344CB8AC3E}">
        <p14:creationId xmlns:p14="http://schemas.microsoft.com/office/powerpoint/2010/main" val="17313510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Therefore, we define </a:t>
            </a:r>
            <a:r>
              <a:rPr lang="en-US" dirty="0" err="1"/>
              <a:t>Perses</a:t>
            </a:r>
            <a:r>
              <a:rPr lang="en-US" dirty="0"/>
              <a:t> Normal Form</a:t>
            </a:r>
            <a:r>
              <a:rPr lang="zh-CHS" altLang="en-US" dirty="0"/>
              <a:t> </a:t>
            </a:r>
            <a:r>
              <a:rPr lang="en-US" altLang="zh-CHS" dirty="0"/>
              <a:t>for</a:t>
            </a:r>
            <a:r>
              <a:rPr lang="zh-CHS" altLang="en-US" dirty="0"/>
              <a:t> </a:t>
            </a:r>
            <a:r>
              <a:rPr lang="en-US" altLang="zh-CHS" dirty="0"/>
              <a:t>grammar</a:t>
            </a:r>
            <a:r>
              <a:rPr lang="zh-CHS" altLang="en-US" dirty="0"/>
              <a:t> </a:t>
            </a:r>
            <a:r>
              <a:rPr lang="en-US" altLang="zh-CHS" dirty="0"/>
              <a:t>writing</a:t>
            </a:r>
            <a:r>
              <a:rPr lang="en-US" dirty="0"/>
              <a:t>, which aims at</a:t>
            </a:r>
            <a:r>
              <a:rPr lang="zh-CHS" altLang="en-US" dirty="0"/>
              <a:t> </a:t>
            </a:r>
            <a:r>
              <a:rPr lang="en-US" altLang="zh-CHS" dirty="0"/>
              <a:t>maximizing</a:t>
            </a:r>
            <a:r>
              <a:rPr lang="zh-CHS" altLang="en-US" dirty="0"/>
              <a:t> </a:t>
            </a:r>
            <a:r>
              <a:rPr lang="en-US" altLang="zh-CHS" dirty="0"/>
              <a:t>the</a:t>
            </a:r>
            <a:r>
              <a:rPr lang="zh-CHS" altLang="en-US" dirty="0"/>
              <a:t> </a:t>
            </a:r>
            <a:r>
              <a:rPr lang="en-US" altLang="zh-CHS" dirty="0"/>
              <a:t>number</a:t>
            </a:r>
            <a:r>
              <a:rPr lang="zh-CHS" altLang="en-US" dirty="0"/>
              <a:t> </a:t>
            </a:r>
            <a:r>
              <a:rPr lang="en-US" altLang="zh-CHS" dirty="0"/>
              <a:t>of</a:t>
            </a:r>
            <a:r>
              <a:rPr lang="zh-CHS" altLang="en-US" dirty="0"/>
              <a:t> </a:t>
            </a:r>
            <a:r>
              <a:rPr lang="en-US" altLang="zh-CHS" dirty="0"/>
              <a:t>quantifiers</a:t>
            </a:r>
            <a:r>
              <a:rPr lang="zh-CHS" altLang="en-US" dirty="0"/>
              <a:t> </a:t>
            </a:r>
            <a:r>
              <a:rPr lang="en-US" altLang="zh-CHS" dirty="0"/>
              <a:t>in</a:t>
            </a:r>
            <a:r>
              <a:rPr lang="zh-CHS" altLang="en-US" dirty="0"/>
              <a:t> </a:t>
            </a:r>
            <a:r>
              <a:rPr lang="en-US" altLang="zh-CHS" dirty="0"/>
              <a:t>grammar</a:t>
            </a:r>
            <a:r>
              <a:rPr lang="zh-CHS" altLang="en-US" dirty="0"/>
              <a:t> </a:t>
            </a:r>
            <a:r>
              <a:rPr lang="en-US" altLang="zh-CHS" dirty="0"/>
              <a:t>definitions,</a:t>
            </a:r>
            <a:r>
              <a:rPr lang="zh-CHS" altLang="en-US" dirty="0"/>
              <a:t> </a:t>
            </a:r>
            <a:r>
              <a:rPr lang="en-US" altLang="zh-CHS" dirty="0"/>
              <a:t>so</a:t>
            </a:r>
            <a:r>
              <a:rPr lang="zh-CHS" altLang="en-US" dirty="0"/>
              <a:t> </a:t>
            </a:r>
            <a:r>
              <a:rPr lang="en-US" altLang="zh-CHS" dirty="0"/>
              <a:t>the</a:t>
            </a:r>
            <a:r>
              <a:rPr lang="zh-CHS" altLang="en-US" dirty="0"/>
              <a:t> </a:t>
            </a:r>
            <a:r>
              <a:rPr lang="en-US" altLang="zh-CHS" dirty="0"/>
              <a:t>reduction</a:t>
            </a:r>
            <a:r>
              <a:rPr lang="zh-CHS" altLang="en-US" dirty="0"/>
              <a:t> </a:t>
            </a:r>
            <a:r>
              <a:rPr lang="en-US" altLang="zh-CHS" dirty="0"/>
              <a:t>process</a:t>
            </a:r>
            <a:r>
              <a:rPr lang="zh-CHS" altLang="en-US" dirty="0"/>
              <a:t> </a:t>
            </a:r>
            <a:r>
              <a:rPr lang="en-US" altLang="zh-CHS" dirty="0"/>
              <a:t>can</a:t>
            </a:r>
            <a:r>
              <a:rPr lang="zh-CHS" altLang="en-US" dirty="0"/>
              <a:t> </a:t>
            </a:r>
            <a:r>
              <a:rPr lang="en-US" altLang="zh-CHS" dirty="0"/>
              <a:t>have</a:t>
            </a:r>
            <a:r>
              <a:rPr lang="zh-CHS" altLang="en-US" dirty="0"/>
              <a:t> </a:t>
            </a:r>
            <a:r>
              <a:rPr lang="en-US" altLang="zh-CHS" dirty="0"/>
              <a:t>more</a:t>
            </a:r>
            <a:r>
              <a:rPr lang="zh-CHS" altLang="en-US" dirty="0"/>
              <a:t> </a:t>
            </a:r>
            <a:r>
              <a:rPr lang="en-US" altLang="zh-CHS" dirty="0"/>
              <a:t>opportunities</a:t>
            </a:r>
            <a:r>
              <a:rPr lang="zh-CHS" altLang="en-US" dirty="0"/>
              <a:t> </a:t>
            </a:r>
            <a:r>
              <a:rPr lang="en-US" altLang="zh-CHS" dirty="0"/>
              <a:t>to</a:t>
            </a:r>
            <a:r>
              <a:rPr lang="zh-CHS" altLang="en-US" dirty="0"/>
              <a:t> </a:t>
            </a:r>
            <a:r>
              <a:rPr lang="en-US" altLang="zh-CHS" dirty="0"/>
              <a:t>delete</a:t>
            </a:r>
            <a:r>
              <a:rPr lang="zh-CHS" altLang="en-US" dirty="0"/>
              <a:t> </a:t>
            </a:r>
            <a:r>
              <a:rPr lang="en-US" altLang="zh-CHS" dirty="0"/>
              <a:t>elements</a:t>
            </a:r>
            <a:r>
              <a:rPr lang="zh-CHS" altLang="en-US" dirty="0"/>
              <a:t> </a:t>
            </a:r>
            <a:r>
              <a:rPr lang="en-US" altLang="zh-CHS" dirty="0"/>
              <a:t>from</a:t>
            </a:r>
            <a:r>
              <a:rPr lang="zh-CHS" altLang="en-US" dirty="0"/>
              <a:t> </a:t>
            </a:r>
            <a:r>
              <a:rPr lang="en-US" altLang="zh-CHS" dirty="0"/>
              <a:t>programs</a:t>
            </a:r>
            <a:r>
              <a:rPr lang="zh-CHS" altLang="en-US" dirty="0"/>
              <a:t> </a:t>
            </a:r>
            <a:r>
              <a:rPr lang="en-US" altLang="zh-CHS" dirty="0"/>
              <a:t>without</a:t>
            </a:r>
            <a:r>
              <a:rPr lang="zh-CHS" altLang="en-US" dirty="0"/>
              <a:t> </a:t>
            </a:r>
            <a:r>
              <a:rPr lang="en-US" altLang="zh-CHS" dirty="0"/>
              <a:t>violating</a:t>
            </a:r>
            <a:r>
              <a:rPr lang="zh-CHS" altLang="en-US" dirty="0"/>
              <a:t> </a:t>
            </a:r>
            <a:r>
              <a:rPr lang="en-US" altLang="zh-CHS" dirty="0"/>
              <a:t>the syntax.</a:t>
            </a:r>
            <a:r>
              <a:rPr lang="zh-CHS" altLang="en-US" dirty="0"/>
              <a:t> </a:t>
            </a:r>
            <a:r>
              <a:rPr lang="en-US" dirty="0"/>
              <a:t> </a:t>
            </a:r>
          </a:p>
          <a:p>
            <a:r>
              <a:rPr lang="en-US" altLang="zh-CHS" dirty="0"/>
              <a:t>For</a:t>
            </a:r>
            <a:r>
              <a:rPr lang="zh-CHS" altLang="en-US" dirty="0"/>
              <a:t> </a:t>
            </a:r>
            <a:r>
              <a:rPr lang="en-US" altLang="zh-CHS" dirty="0"/>
              <a:t>example,</a:t>
            </a:r>
            <a:r>
              <a:rPr lang="zh-CHS" altLang="en-US" dirty="0"/>
              <a:t> </a:t>
            </a:r>
            <a:r>
              <a:rPr lang="en-US" altLang="zh-CHS" dirty="0"/>
              <a:t>in</a:t>
            </a:r>
            <a:r>
              <a:rPr lang="zh-CHS" altLang="en-US" dirty="0"/>
              <a:t> </a:t>
            </a:r>
            <a:r>
              <a:rPr lang="en-US" altLang="zh-CHS" dirty="0"/>
              <a:t>the</a:t>
            </a:r>
            <a:r>
              <a:rPr lang="zh-CHS" altLang="en-US" dirty="0"/>
              <a:t> </a:t>
            </a:r>
            <a:r>
              <a:rPr lang="en-US" altLang="zh-CHS" dirty="0" err="1"/>
              <a:t>Perses</a:t>
            </a:r>
            <a:r>
              <a:rPr lang="zh-CHS" altLang="en-US" dirty="0"/>
              <a:t> </a:t>
            </a:r>
            <a:r>
              <a:rPr lang="en-US" altLang="zh-CHS" dirty="0"/>
              <a:t>Normal</a:t>
            </a:r>
            <a:r>
              <a:rPr lang="zh-CHS" altLang="en-US" dirty="0"/>
              <a:t> </a:t>
            </a:r>
            <a:r>
              <a:rPr lang="en-US" altLang="zh-CHS" dirty="0"/>
              <a:t>Form,</a:t>
            </a:r>
            <a:r>
              <a:rPr lang="zh-CHS" altLang="en-US" dirty="0"/>
              <a:t> </a:t>
            </a:r>
            <a:r>
              <a:rPr lang="en-US" altLang="zh-CHS" dirty="0"/>
              <a:t>the</a:t>
            </a:r>
            <a:r>
              <a:rPr lang="zh-CHS" altLang="en-US" dirty="0"/>
              <a:t> </a:t>
            </a:r>
            <a:r>
              <a:rPr lang="en-US" altLang="zh-CHS" dirty="0"/>
              <a:t>statement</a:t>
            </a:r>
            <a:r>
              <a:rPr lang="zh-CHS" altLang="en-US" dirty="0"/>
              <a:t> </a:t>
            </a:r>
            <a:r>
              <a:rPr lang="en-US" altLang="zh-CHS" dirty="0"/>
              <a:t>list</a:t>
            </a:r>
            <a:r>
              <a:rPr lang="zh-CHS" altLang="en-US" dirty="0"/>
              <a:t> </a:t>
            </a:r>
            <a:r>
              <a:rPr lang="en-US" altLang="zh-CHS" dirty="0"/>
              <a:t>is</a:t>
            </a:r>
            <a:r>
              <a:rPr lang="zh-CHS" altLang="en-US" dirty="0"/>
              <a:t> </a:t>
            </a:r>
            <a:r>
              <a:rPr lang="en-US" altLang="zh-CHS" dirty="0"/>
              <a:t>defined</a:t>
            </a:r>
            <a:r>
              <a:rPr lang="zh-CHS" altLang="en-US" dirty="0"/>
              <a:t> </a:t>
            </a:r>
            <a:r>
              <a:rPr lang="en-US" altLang="zh-CHS" dirty="0"/>
              <a:t>as</a:t>
            </a:r>
            <a:r>
              <a:rPr lang="zh-CHS" altLang="en-US" dirty="0"/>
              <a:t> </a:t>
            </a:r>
            <a:r>
              <a:rPr lang="en-US" altLang="zh-CHS" dirty="0"/>
              <a:t>a</a:t>
            </a:r>
            <a:r>
              <a:rPr lang="zh-CHS" altLang="en-US" dirty="0"/>
              <a:t> </a:t>
            </a:r>
            <a:r>
              <a:rPr lang="en-US" altLang="zh-CHS" dirty="0"/>
              <a:t>sequence</a:t>
            </a:r>
            <a:r>
              <a:rPr lang="zh-CHS" altLang="en-US" dirty="0"/>
              <a:t> </a:t>
            </a:r>
            <a:r>
              <a:rPr lang="en-US" altLang="zh-CHS" dirty="0"/>
              <a:t>of</a:t>
            </a:r>
            <a:r>
              <a:rPr lang="zh-CHS" altLang="en-US" dirty="0"/>
              <a:t> </a:t>
            </a:r>
            <a:r>
              <a:rPr lang="en-US" altLang="zh-CHS" dirty="0"/>
              <a:t>statements</a:t>
            </a:r>
            <a:r>
              <a:rPr lang="zh-CHS" altLang="en-US" dirty="0"/>
              <a:t> </a:t>
            </a:r>
            <a:r>
              <a:rPr lang="en-US" altLang="zh-CHS" dirty="0"/>
              <a:t>with</a:t>
            </a:r>
            <a:r>
              <a:rPr lang="zh-CHS" altLang="en-US" dirty="0"/>
              <a:t> </a:t>
            </a:r>
            <a:r>
              <a:rPr lang="en-US" altLang="zh-CHS" dirty="0"/>
              <a:t>the</a:t>
            </a:r>
            <a:r>
              <a:rPr lang="zh-CHS" altLang="en-US" dirty="0"/>
              <a:t> </a:t>
            </a:r>
            <a:r>
              <a:rPr lang="en-US" altLang="zh-CHS" dirty="0"/>
              <a:t>operator</a:t>
            </a:r>
            <a:r>
              <a:rPr lang="zh-CHS" altLang="en-US" dirty="0"/>
              <a:t> </a:t>
            </a:r>
            <a:r>
              <a:rPr lang="en-US" altLang="zh-CHS" dirty="0"/>
              <a:t>‘</a:t>
            </a:r>
            <a:r>
              <a:rPr lang="zh-CHS" altLang="en-US" dirty="0"/>
              <a:t>*</a:t>
            </a:r>
            <a:r>
              <a:rPr lang="en-US" altLang="zh-CHS" dirty="0"/>
              <a:t>’.</a:t>
            </a:r>
            <a:r>
              <a:rPr lang="zh-CHS" altLang="en-US" dirty="0"/>
              <a:t> </a:t>
            </a:r>
            <a:r>
              <a:rPr lang="en-US" altLang="zh-CHS" dirty="0"/>
              <a:t>We</a:t>
            </a:r>
            <a:r>
              <a:rPr lang="zh-CHS" altLang="en-US" dirty="0"/>
              <a:t> </a:t>
            </a:r>
            <a:r>
              <a:rPr lang="en-US" altLang="zh-CHS" dirty="0"/>
              <a:t>have</a:t>
            </a:r>
            <a:r>
              <a:rPr lang="en-US" altLang="zh-CHS" baseline="0" dirty="0"/>
              <a:t> introduced </a:t>
            </a:r>
            <a:r>
              <a:rPr lang="en-US" altLang="zh-CHS" dirty="0"/>
              <a:t>an</a:t>
            </a:r>
            <a:r>
              <a:rPr lang="zh-CHS" altLang="en-US" dirty="0"/>
              <a:t> </a:t>
            </a:r>
            <a:r>
              <a:rPr lang="en-US" altLang="zh-CHS" dirty="0"/>
              <a:t>automatic</a:t>
            </a:r>
            <a:r>
              <a:rPr lang="zh-CHS" altLang="en-US" dirty="0"/>
              <a:t> </a:t>
            </a:r>
            <a:r>
              <a:rPr lang="en-US" altLang="zh-CHS" dirty="0"/>
              <a:t>algorithm</a:t>
            </a:r>
            <a:r>
              <a:rPr lang="zh-CHS" altLang="en-US" dirty="0"/>
              <a:t> </a:t>
            </a:r>
            <a:r>
              <a:rPr lang="en-US" altLang="zh-CHS" dirty="0"/>
              <a:t>to</a:t>
            </a:r>
            <a:r>
              <a:rPr lang="zh-CHS" altLang="en-US" dirty="0"/>
              <a:t> </a:t>
            </a:r>
            <a:r>
              <a:rPr lang="en-US" altLang="zh-CHS" dirty="0"/>
              <a:t>convert</a:t>
            </a:r>
            <a:r>
              <a:rPr lang="zh-CHS" altLang="en-US" dirty="0"/>
              <a:t> </a:t>
            </a:r>
            <a:r>
              <a:rPr lang="en-US" altLang="zh-CHS" dirty="0"/>
              <a:t>any</a:t>
            </a:r>
            <a:r>
              <a:rPr lang="zh-CHS" altLang="en-US" dirty="0"/>
              <a:t> </a:t>
            </a:r>
            <a:r>
              <a:rPr lang="en-US" altLang="zh-CHS" dirty="0"/>
              <a:t>grammar</a:t>
            </a:r>
            <a:r>
              <a:rPr lang="zh-CHS" altLang="en-US" dirty="0"/>
              <a:t> </a:t>
            </a:r>
            <a:r>
              <a:rPr lang="en-US" altLang="zh-CHS" dirty="0"/>
              <a:t>into</a:t>
            </a:r>
            <a:r>
              <a:rPr lang="zh-CHS" altLang="en-US" dirty="0"/>
              <a:t> </a:t>
            </a:r>
            <a:r>
              <a:rPr lang="en-US" altLang="zh-CHS" dirty="0"/>
              <a:t>its </a:t>
            </a:r>
            <a:r>
              <a:rPr lang="en-US" altLang="zh-CHS" dirty="0" err="1"/>
              <a:t>Perses</a:t>
            </a:r>
            <a:r>
              <a:rPr lang="zh-CHS" altLang="en-US" dirty="0"/>
              <a:t> </a:t>
            </a:r>
            <a:r>
              <a:rPr lang="en-US" altLang="zh-CHS" dirty="0"/>
              <a:t>normal</a:t>
            </a:r>
            <a:r>
              <a:rPr lang="zh-CHS" altLang="en-US" dirty="0"/>
              <a:t> </a:t>
            </a:r>
            <a:r>
              <a:rPr lang="en-US" altLang="zh-CHS" dirty="0"/>
              <a:t>form. Please refer to the paper for details.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39</a:t>
            </a:fld>
            <a:endParaRPr lang="en-US"/>
          </a:p>
        </p:txBody>
      </p:sp>
    </p:spTree>
    <p:extLst>
      <p:ext uri="{BB962C8B-B14F-4D97-AF65-F5344CB8AC3E}">
        <p14:creationId xmlns:p14="http://schemas.microsoft.com/office/powerpoint/2010/main" val="43172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Then,</a:t>
            </a:r>
            <a:r>
              <a:rPr lang="zh-CHS" altLang="en-US" dirty="0"/>
              <a:t> </a:t>
            </a:r>
            <a:r>
              <a:rPr lang="en-US" altLang="zh-CHS" dirty="0"/>
              <a:t>the</a:t>
            </a:r>
            <a:r>
              <a:rPr lang="zh-CHS" altLang="en-US" dirty="0"/>
              <a:t> </a:t>
            </a:r>
            <a:r>
              <a:rPr lang="en-US" altLang="zh-CHS" dirty="0"/>
              <a:t>output</a:t>
            </a:r>
            <a:r>
              <a:rPr lang="zh-CHS" altLang="en-US" dirty="0"/>
              <a:t> </a:t>
            </a:r>
            <a:r>
              <a:rPr lang="en-US" altLang="zh-CHS" dirty="0"/>
              <a:t>of</a:t>
            </a:r>
            <a:r>
              <a:rPr lang="zh-CHS" altLang="en-US" dirty="0"/>
              <a:t> </a:t>
            </a:r>
            <a:r>
              <a:rPr lang="en-US" altLang="zh-CHS" dirty="0"/>
              <a:t>program</a:t>
            </a:r>
            <a:r>
              <a:rPr lang="zh-CHS" altLang="en-US" dirty="0"/>
              <a:t> </a:t>
            </a:r>
            <a:r>
              <a:rPr lang="en-US" altLang="zh-CHS" dirty="0"/>
              <a:t>reduction</a:t>
            </a:r>
            <a:r>
              <a:rPr lang="en-US" altLang="zh-CHS" baseline="0" dirty="0"/>
              <a:t> </a:t>
            </a:r>
            <a:r>
              <a:rPr lang="en-US" altLang="zh-CHS" dirty="0"/>
              <a:t>is</a:t>
            </a:r>
            <a:r>
              <a:rPr lang="zh-CHS" altLang="en-US" dirty="0"/>
              <a:t> </a:t>
            </a:r>
            <a:r>
              <a:rPr lang="en-US" altLang="zh-CHS" dirty="0"/>
              <a:t>a</a:t>
            </a:r>
            <a:r>
              <a:rPr lang="zh-CHS" altLang="en-US" dirty="0"/>
              <a:t> </a:t>
            </a:r>
            <a:r>
              <a:rPr lang="en-US" altLang="zh-CHS" dirty="0"/>
              <a:t>minimized,</a:t>
            </a:r>
            <a:r>
              <a:rPr lang="en-US" altLang="zh-CHS" baseline="0" dirty="0"/>
              <a:t> or reduced, </a:t>
            </a:r>
            <a:r>
              <a:rPr lang="en-US" altLang="zh-CHS" dirty="0"/>
              <a:t>program</a:t>
            </a:r>
            <a:r>
              <a:rPr lang="zh-CHS" altLang="en-US" dirty="0"/>
              <a:t> </a:t>
            </a:r>
            <a:r>
              <a:rPr lang="en-US" altLang="zh-CHS" dirty="0"/>
              <a:t>P’</a:t>
            </a:r>
            <a:r>
              <a:rPr lang="en-US" altLang="zh-CHS" baseline="0" dirty="0"/>
              <a:t> that is derived from P and still satisfies </a:t>
            </a:r>
            <a:r>
              <a:rPr lang="en-US" altLang="zh-CHS" dirty="0"/>
              <a:t>the</a:t>
            </a:r>
            <a:r>
              <a:rPr lang="zh-CHS" altLang="en-US" dirty="0"/>
              <a:t> </a:t>
            </a:r>
            <a:r>
              <a:rPr lang="en-US" altLang="zh-CHS" dirty="0"/>
              <a:t>same</a:t>
            </a:r>
            <a:r>
              <a:rPr lang="zh-CHS" altLang="en-US" dirty="0"/>
              <a:t> </a:t>
            </a:r>
            <a:r>
              <a:rPr lang="en-US" altLang="zh-CHS" dirty="0"/>
              <a:t>property</a:t>
            </a:r>
            <a:r>
              <a:rPr lang="zh-CHS" altLang="en-US" dirty="0"/>
              <a:t> </a:t>
            </a:r>
            <a:r>
              <a:rPr lang="en-US" altLang="zh-CHS" dirty="0"/>
              <a:t>\psi.</a:t>
            </a:r>
            <a:r>
              <a:rPr lang="zh-CHS" altLang="en-US" dirty="0"/>
              <a:t> </a:t>
            </a:r>
            <a:r>
              <a:rPr lang="en-US" altLang="zh-CHS"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4</a:t>
            </a:fld>
            <a:endParaRPr lang="en-US"/>
          </a:p>
        </p:txBody>
      </p:sp>
    </p:spTree>
    <p:extLst>
      <p:ext uri="{BB962C8B-B14F-4D97-AF65-F5344CB8AC3E}">
        <p14:creationId xmlns:p14="http://schemas.microsoft.com/office/powerpoint/2010/main" val="40283064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For evaluation,</a:t>
            </a:r>
            <a:r>
              <a:rPr lang="en-US" altLang="zh-CHS" baseline="0" dirty="0"/>
              <a:t> w</a:t>
            </a:r>
            <a:r>
              <a:rPr lang="en-US" altLang="zh-CHS" dirty="0"/>
              <a:t>e</a:t>
            </a:r>
            <a:r>
              <a:rPr lang="zh-CHS" altLang="en-US" dirty="0"/>
              <a:t> </a:t>
            </a:r>
            <a:r>
              <a:rPr lang="en-US" altLang="zh-CHS" dirty="0"/>
              <a:t>used</a:t>
            </a:r>
            <a:r>
              <a:rPr lang="zh-CHS" altLang="en-US" dirty="0"/>
              <a:t> </a:t>
            </a:r>
            <a:r>
              <a:rPr lang="en-US" altLang="zh-CHS" dirty="0"/>
              <a:t>20</a:t>
            </a:r>
            <a:r>
              <a:rPr lang="zh-CHS" altLang="en-US" dirty="0"/>
              <a:t> </a:t>
            </a:r>
            <a:r>
              <a:rPr lang="en-US" altLang="zh-CHS" dirty="0"/>
              <a:t>C</a:t>
            </a:r>
            <a:r>
              <a:rPr lang="zh-CHS" altLang="en-US" dirty="0"/>
              <a:t> </a:t>
            </a:r>
            <a:r>
              <a:rPr lang="en-US" altLang="zh-CHS" dirty="0"/>
              <a:t>programs</a:t>
            </a:r>
            <a:r>
              <a:rPr lang="zh-CHS" altLang="en-US" dirty="0"/>
              <a:t> </a:t>
            </a:r>
            <a:r>
              <a:rPr lang="en-US" altLang="zh-CHS" dirty="0"/>
              <a:t>as</a:t>
            </a:r>
            <a:r>
              <a:rPr lang="zh-CHS" altLang="en-US" dirty="0"/>
              <a:t> </a:t>
            </a:r>
            <a:r>
              <a:rPr lang="en-US" altLang="zh-CHS" dirty="0"/>
              <a:t>the</a:t>
            </a:r>
            <a:r>
              <a:rPr lang="en-US" altLang="zh-CHS" baseline="0" dirty="0"/>
              <a:t> core set of test subjects</a:t>
            </a:r>
            <a:r>
              <a:rPr lang="en-US" altLang="zh-CHS" dirty="0"/>
              <a:t>.</a:t>
            </a:r>
            <a:r>
              <a:rPr lang="zh-CHS" altLang="en-US" dirty="0"/>
              <a:t> </a:t>
            </a:r>
            <a:r>
              <a:rPr lang="en-US" altLang="zh-CHS" dirty="0"/>
              <a:t> These</a:t>
            </a:r>
            <a:r>
              <a:rPr lang="zh-CHS" altLang="en-US" dirty="0"/>
              <a:t> </a:t>
            </a:r>
            <a:r>
              <a:rPr lang="en-US" altLang="zh-CHS" dirty="0"/>
              <a:t>20</a:t>
            </a:r>
            <a:r>
              <a:rPr lang="zh-CHS" altLang="en-US" dirty="0"/>
              <a:t> </a:t>
            </a:r>
            <a:r>
              <a:rPr lang="en-US" altLang="zh-CHS" dirty="0"/>
              <a:t>programs</a:t>
            </a:r>
            <a:r>
              <a:rPr lang="zh-CHS" altLang="en-US" dirty="0"/>
              <a:t> </a:t>
            </a:r>
            <a:r>
              <a:rPr lang="en-US" altLang="zh-CHS" dirty="0"/>
              <a:t>triggered</a:t>
            </a:r>
            <a:r>
              <a:rPr lang="zh-CHS" altLang="en-US" dirty="0"/>
              <a:t> </a:t>
            </a:r>
            <a:r>
              <a:rPr lang="en-US" altLang="zh-CHS" dirty="0"/>
              <a:t>real</a:t>
            </a:r>
            <a:r>
              <a:rPr lang="zh-CHS" altLang="en-US" dirty="0"/>
              <a:t> </a:t>
            </a:r>
            <a:r>
              <a:rPr lang="en-US" altLang="zh-CHS" dirty="0"/>
              <a:t>bugs</a:t>
            </a:r>
            <a:r>
              <a:rPr lang="zh-CHS" altLang="en-US" dirty="0"/>
              <a:t> </a:t>
            </a:r>
            <a:r>
              <a:rPr lang="en-US" altLang="zh-CHS" dirty="0"/>
              <a:t>in</a:t>
            </a:r>
            <a:r>
              <a:rPr lang="zh-CHS" altLang="en-US" dirty="0"/>
              <a:t> </a:t>
            </a:r>
            <a:r>
              <a:rPr lang="en-US" altLang="zh-CHS" dirty="0"/>
              <a:t>GCC</a:t>
            </a:r>
            <a:r>
              <a:rPr lang="zh-CHS" altLang="en-US" dirty="0"/>
              <a:t> </a:t>
            </a:r>
            <a:r>
              <a:rPr lang="en-US" altLang="zh-CHS" dirty="0"/>
              <a:t>and</a:t>
            </a:r>
            <a:r>
              <a:rPr lang="zh-CHS" altLang="en-US" dirty="0"/>
              <a:t> </a:t>
            </a:r>
            <a:r>
              <a:rPr lang="en-US" altLang="zh-CHS" dirty="0"/>
              <a:t>LLVM.</a:t>
            </a:r>
            <a:r>
              <a:rPr lang="zh-CHS" altLang="en-US" dirty="0"/>
              <a:t> </a:t>
            </a:r>
            <a:r>
              <a:rPr lang="en-US" altLang="zh-CHS" dirty="0"/>
              <a:t> Their</a:t>
            </a:r>
            <a:r>
              <a:rPr lang="en-US" altLang="zh-CHS" baseline="0" dirty="0"/>
              <a:t> </a:t>
            </a:r>
            <a:r>
              <a:rPr lang="en-US" altLang="zh-CHS" dirty="0"/>
              <a:t>sizes</a:t>
            </a:r>
            <a:r>
              <a:rPr lang="zh-CHS" altLang="en-US" dirty="0"/>
              <a:t> </a:t>
            </a:r>
            <a:r>
              <a:rPr lang="en-US" altLang="zh-CHS" dirty="0"/>
              <a:t>range</a:t>
            </a:r>
            <a:r>
              <a:rPr lang="zh-CHS" altLang="en-US" dirty="0"/>
              <a:t> </a:t>
            </a:r>
            <a:r>
              <a:rPr lang="en-US" altLang="zh-CHS" dirty="0"/>
              <a:t>from</a:t>
            </a:r>
            <a:r>
              <a:rPr lang="zh-CHS" altLang="en-US" dirty="0"/>
              <a:t> </a:t>
            </a:r>
            <a:r>
              <a:rPr lang="en-US" altLang="zh-CHS" dirty="0"/>
              <a:t>6</a:t>
            </a:r>
            <a:r>
              <a:rPr lang="zh-CHS" altLang="en-US" dirty="0"/>
              <a:t> </a:t>
            </a:r>
            <a:r>
              <a:rPr lang="en-US" altLang="zh-CHS" dirty="0"/>
              <a:t>thousand</a:t>
            </a:r>
            <a:r>
              <a:rPr lang="zh-CHS" altLang="en-US" dirty="0"/>
              <a:t> </a:t>
            </a:r>
            <a:r>
              <a:rPr lang="en-US" altLang="zh-CHS" dirty="0"/>
              <a:t>to</a:t>
            </a:r>
            <a:r>
              <a:rPr lang="zh-CHS" altLang="en-US" dirty="0"/>
              <a:t> </a:t>
            </a:r>
            <a:r>
              <a:rPr lang="en-US" altLang="zh-CHS" dirty="0"/>
              <a:t>200</a:t>
            </a:r>
            <a:r>
              <a:rPr lang="zh-CHS" altLang="en-US" dirty="0"/>
              <a:t> </a:t>
            </a:r>
            <a:r>
              <a:rPr lang="en-US" altLang="zh-CHS" dirty="0"/>
              <a:t>thousand</a:t>
            </a:r>
            <a:r>
              <a:rPr lang="zh-CHS" altLang="en-US" dirty="0"/>
              <a:t> </a:t>
            </a:r>
            <a:r>
              <a:rPr lang="en-US" altLang="zh-CHS" dirty="0"/>
              <a:t>tokens.</a:t>
            </a:r>
            <a:r>
              <a:rPr lang="zh-CHS" altLang="en-US" dirty="0"/>
              <a:t> </a:t>
            </a:r>
            <a:r>
              <a:rPr lang="en-US" altLang="zh-CHS" dirty="0"/>
              <a:t>We</a:t>
            </a:r>
            <a:r>
              <a:rPr lang="zh-CHS" altLang="en-US" dirty="0"/>
              <a:t> </a:t>
            </a:r>
            <a:r>
              <a:rPr lang="en-US" altLang="zh-CHS" dirty="0"/>
              <a:t>compare</a:t>
            </a:r>
            <a:r>
              <a:rPr lang="zh-CHS" altLang="en-US" dirty="0"/>
              <a:t> </a:t>
            </a:r>
            <a:r>
              <a:rPr lang="en-US" altLang="zh-CHS" dirty="0" err="1"/>
              <a:t>Perse</a:t>
            </a:r>
            <a:r>
              <a:rPr lang="zh-CHS" altLang="en-US" dirty="0"/>
              <a:t> </a:t>
            </a:r>
            <a:r>
              <a:rPr lang="en-US" altLang="zh-CHS" dirty="0"/>
              <a:t>with</a:t>
            </a:r>
            <a:r>
              <a:rPr lang="zh-CHS" altLang="en-US" dirty="0"/>
              <a:t> </a:t>
            </a:r>
            <a:r>
              <a:rPr lang="en-US" altLang="zh-CHS" dirty="0"/>
              <a:t>delta</a:t>
            </a:r>
            <a:r>
              <a:rPr lang="zh-CHS" altLang="en-US" dirty="0"/>
              <a:t> </a:t>
            </a:r>
            <a:r>
              <a:rPr lang="en-US" altLang="zh-CHS" dirty="0"/>
              <a:t>debugging,</a:t>
            </a:r>
            <a:r>
              <a:rPr lang="zh-CHS" altLang="en-US" dirty="0"/>
              <a:t> </a:t>
            </a:r>
            <a:r>
              <a:rPr lang="en-US" altLang="zh-CHS" dirty="0"/>
              <a:t>hierarchical</a:t>
            </a:r>
            <a:r>
              <a:rPr lang="zh-CHS" altLang="en-US" dirty="0"/>
              <a:t> </a:t>
            </a:r>
            <a:r>
              <a:rPr lang="en-US" altLang="zh-CHS" dirty="0"/>
              <a:t>delta</a:t>
            </a:r>
            <a:r>
              <a:rPr lang="zh-CHS" altLang="en-US" dirty="0"/>
              <a:t> </a:t>
            </a:r>
            <a:r>
              <a:rPr lang="en-US" altLang="zh-CHS" dirty="0"/>
              <a:t>debugging,</a:t>
            </a:r>
            <a:r>
              <a:rPr lang="zh-CHS" altLang="en-US" dirty="0"/>
              <a:t> </a:t>
            </a:r>
            <a:r>
              <a:rPr lang="en-US" altLang="zh-CHS" dirty="0"/>
              <a:t>and</a:t>
            </a:r>
            <a:r>
              <a:rPr lang="zh-CHS" altLang="en-US" dirty="0"/>
              <a:t> </a:t>
            </a:r>
            <a:r>
              <a:rPr lang="en-US" altLang="zh-CHS" dirty="0"/>
              <a:t>C-reduce.</a:t>
            </a:r>
            <a:r>
              <a:rPr lang="zh-CHS" altLang="en-US" dirty="0"/>
              <a:t> </a:t>
            </a:r>
            <a:r>
              <a:rPr lang="en-US" altLang="zh-CHS" dirty="0"/>
              <a:t>C-reduce</a:t>
            </a:r>
            <a:r>
              <a:rPr lang="zh-CHS" altLang="en-US" dirty="0"/>
              <a:t> </a:t>
            </a:r>
            <a:r>
              <a:rPr lang="en-US" altLang="zh-CHS" dirty="0"/>
              <a:t>is</a:t>
            </a:r>
            <a:r>
              <a:rPr lang="zh-CHS" altLang="en-US" dirty="0"/>
              <a:t> </a:t>
            </a:r>
            <a:r>
              <a:rPr lang="en-US" altLang="zh-CHS" dirty="0"/>
              <a:t>a</a:t>
            </a:r>
            <a:r>
              <a:rPr lang="zh-CHS" altLang="en-US" dirty="0"/>
              <a:t> </a:t>
            </a:r>
            <a:r>
              <a:rPr lang="en-US" altLang="zh-CHS" dirty="0"/>
              <a:t>specialized</a:t>
            </a:r>
            <a:r>
              <a:rPr lang="zh-CHS" altLang="en-US" dirty="0"/>
              <a:t> </a:t>
            </a:r>
            <a:r>
              <a:rPr lang="en-US" altLang="zh-CHS" dirty="0"/>
              <a:t>reducer</a:t>
            </a:r>
            <a:r>
              <a:rPr lang="zh-CHS" altLang="en-US" dirty="0"/>
              <a:t> </a:t>
            </a:r>
            <a:r>
              <a:rPr lang="en-US" altLang="zh-CHS" dirty="0"/>
              <a:t>for</a:t>
            </a:r>
            <a:r>
              <a:rPr lang="zh-CHS" altLang="en-US" dirty="0"/>
              <a:t> </a:t>
            </a:r>
            <a:r>
              <a:rPr lang="en-US" altLang="zh-CHS" dirty="0"/>
              <a:t>reducing</a:t>
            </a:r>
            <a:r>
              <a:rPr lang="zh-CHS" altLang="en-US" dirty="0"/>
              <a:t> </a:t>
            </a:r>
            <a:r>
              <a:rPr lang="en-US" altLang="zh-CHS" dirty="0"/>
              <a:t>C/C++</a:t>
            </a:r>
            <a:r>
              <a:rPr lang="zh-CHS" altLang="en-US" dirty="0"/>
              <a:t> </a:t>
            </a:r>
            <a:r>
              <a:rPr lang="en-US" altLang="zh-CHS" dirty="0"/>
              <a:t>programs.</a:t>
            </a:r>
            <a:r>
              <a:rPr lang="zh-CHS" altLang="en-US" dirty="0"/>
              <a:t> </a:t>
            </a:r>
            <a:r>
              <a:rPr lang="en-US" altLang="zh-CHS" dirty="0"/>
              <a:t>It</a:t>
            </a:r>
            <a:r>
              <a:rPr lang="zh-CHS" altLang="en-US" dirty="0"/>
              <a:t> </a:t>
            </a:r>
            <a:r>
              <a:rPr lang="en-US" altLang="zh-CHS" dirty="0"/>
              <a:t>has incorporated</a:t>
            </a:r>
            <a:r>
              <a:rPr lang="en-US" altLang="zh-CHS" baseline="0" dirty="0"/>
              <a:t> quite many </a:t>
            </a:r>
            <a:r>
              <a:rPr lang="en-US" altLang="zh-CHS" dirty="0"/>
              <a:t>manually</a:t>
            </a:r>
            <a:r>
              <a:rPr lang="zh-CHS" altLang="en-US" dirty="0"/>
              <a:t> </a:t>
            </a:r>
            <a:r>
              <a:rPr lang="en-US" altLang="zh-CHS" dirty="0"/>
              <a:t>programmed</a:t>
            </a:r>
            <a:r>
              <a:rPr lang="zh-CHS" altLang="en-US" dirty="0"/>
              <a:t> </a:t>
            </a:r>
            <a:r>
              <a:rPr lang="en-US" altLang="zh-CHS" dirty="0"/>
              <a:t>transformations</a:t>
            </a:r>
            <a:r>
              <a:rPr lang="zh-CHS" altLang="en-US" dirty="0"/>
              <a:t> </a:t>
            </a:r>
            <a:r>
              <a:rPr lang="en-US" altLang="zh-CHS" dirty="0"/>
              <a:t>using</a:t>
            </a:r>
            <a:r>
              <a:rPr lang="zh-CHS" altLang="en-US" dirty="0"/>
              <a:t> </a:t>
            </a:r>
            <a:r>
              <a:rPr lang="en-US" altLang="zh-CHS" dirty="0"/>
              <a:t>the</a:t>
            </a:r>
            <a:r>
              <a:rPr lang="zh-CHS" altLang="en-US" dirty="0"/>
              <a:t> </a:t>
            </a:r>
            <a:r>
              <a:rPr lang="en-US" altLang="zh-CHS" dirty="0"/>
              <a:t>Clang</a:t>
            </a:r>
            <a:r>
              <a:rPr lang="zh-CHS" altLang="en-US" dirty="0"/>
              <a:t> </a:t>
            </a:r>
            <a:r>
              <a:rPr lang="en-US" altLang="zh-CHS" dirty="0"/>
              <a:t>front-end.</a:t>
            </a:r>
            <a:r>
              <a:rPr lang="zh-CHS" altLang="en-US" dirty="0"/>
              <a:t> </a:t>
            </a:r>
            <a:r>
              <a:rPr lang="en-US" altLang="zh-CHS" dirty="0"/>
              <a:t> Different from </a:t>
            </a:r>
            <a:r>
              <a:rPr lang="en-US" altLang="zh-CHS" dirty="0" err="1"/>
              <a:t>Perses</a:t>
            </a:r>
            <a:r>
              <a:rPr lang="en-US" altLang="zh-CHS" dirty="0"/>
              <a:t>,</a:t>
            </a:r>
            <a:r>
              <a:rPr lang="en-US" altLang="zh-CHS" baseline="0" dirty="0"/>
              <a:t> it is</a:t>
            </a:r>
            <a:r>
              <a:rPr lang="zh-CHS" altLang="en-US" dirty="0"/>
              <a:t> </a:t>
            </a:r>
            <a:r>
              <a:rPr lang="en-US" altLang="zh-CHS" dirty="0"/>
              <a:t>not</a:t>
            </a:r>
            <a:r>
              <a:rPr lang="zh-CHS" altLang="en-US" dirty="0"/>
              <a:t> </a:t>
            </a:r>
            <a:r>
              <a:rPr lang="en-US" altLang="zh-CHS" dirty="0"/>
              <a:t>a</a:t>
            </a:r>
            <a:r>
              <a:rPr lang="en-US" altLang="zh-CHS" baseline="0" dirty="0"/>
              <a:t> general reducer for </a:t>
            </a:r>
            <a:r>
              <a:rPr lang="en-US" altLang="zh-CHS" dirty="0"/>
              <a:t>other</a:t>
            </a:r>
            <a:r>
              <a:rPr lang="zh-CHS" altLang="en-US" dirty="0"/>
              <a:t> </a:t>
            </a:r>
            <a:r>
              <a:rPr lang="en-US" altLang="zh-CHS" dirty="0"/>
              <a:t>languages,</a:t>
            </a:r>
            <a:r>
              <a:rPr lang="zh-CHS" altLang="en-US" dirty="0"/>
              <a:t> </a:t>
            </a:r>
            <a:r>
              <a:rPr lang="en-US" altLang="zh-CHS" dirty="0"/>
              <a:t>but</a:t>
            </a:r>
            <a:r>
              <a:rPr lang="zh-CHS" altLang="en-US" dirty="0"/>
              <a:t> </a:t>
            </a:r>
            <a:r>
              <a:rPr lang="en-US" altLang="zh-CHS" dirty="0"/>
              <a:t>can</a:t>
            </a:r>
            <a:r>
              <a:rPr lang="zh-CHS" altLang="en-US" dirty="0"/>
              <a:t> </a:t>
            </a:r>
            <a:r>
              <a:rPr lang="en-US" altLang="zh-CHS" dirty="0"/>
              <a:t>produce</a:t>
            </a:r>
            <a:r>
              <a:rPr lang="zh-CHS" altLang="en-US" dirty="0"/>
              <a:t> </a:t>
            </a:r>
            <a:r>
              <a:rPr lang="en-US" altLang="zh-CHS" dirty="0"/>
              <a:t>very</a:t>
            </a:r>
            <a:r>
              <a:rPr lang="zh-CHS" altLang="en-US" dirty="0"/>
              <a:t> </a:t>
            </a:r>
            <a:r>
              <a:rPr lang="en-US" altLang="zh-CHS" dirty="0"/>
              <a:t>small</a:t>
            </a:r>
            <a:r>
              <a:rPr lang="zh-CHS" altLang="en-US" dirty="0"/>
              <a:t> </a:t>
            </a:r>
            <a:r>
              <a:rPr lang="en-US" altLang="zh-CHS" dirty="0"/>
              <a:t>results</a:t>
            </a:r>
            <a:r>
              <a:rPr lang="zh-CHS" altLang="en-US" dirty="0"/>
              <a:t> </a:t>
            </a:r>
            <a:r>
              <a:rPr lang="en-US" altLang="zh-CHS" dirty="0"/>
              <a:t>for</a:t>
            </a:r>
            <a:r>
              <a:rPr lang="zh-CHS" altLang="en-US" dirty="0"/>
              <a:t> </a:t>
            </a:r>
            <a:r>
              <a:rPr lang="en-US" altLang="zh-CHS" dirty="0"/>
              <a:t>C</a:t>
            </a:r>
            <a:r>
              <a:rPr lang="zh-CHS" altLang="en-US" dirty="0"/>
              <a:t> </a:t>
            </a:r>
            <a:r>
              <a:rPr lang="en-US" altLang="zh-CHS" dirty="0"/>
              <a:t>and</a:t>
            </a:r>
            <a:r>
              <a:rPr lang="zh-CHS" altLang="en-US" dirty="0"/>
              <a:t> </a:t>
            </a:r>
            <a:r>
              <a:rPr lang="en-US" altLang="zh-CHS" dirty="0"/>
              <a:t>C++.</a:t>
            </a:r>
            <a:r>
              <a:rPr lang="zh-CHS" altLang="en-US"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40</a:t>
            </a:fld>
            <a:endParaRPr lang="en-US"/>
          </a:p>
        </p:txBody>
      </p:sp>
    </p:spTree>
    <p:extLst>
      <p:ext uri="{BB962C8B-B14F-4D97-AF65-F5344CB8AC3E}">
        <p14:creationId xmlns:p14="http://schemas.microsoft.com/office/powerpoint/2010/main" val="14341061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For evaluation,</a:t>
            </a:r>
            <a:r>
              <a:rPr lang="en-US" altLang="zh-CHS" baseline="0" dirty="0"/>
              <a:t> w</a:t>
            </a:r>
            <a:r>
              <a:rPr lang="en-US" altLang="zh-CHS" dirty="0"/>
              <a:t>e</a:t>
            </a:r>
            <a:r>
              <a:rPr lang="zh-CHS" altLang="en-US" dirty="0"/>
              <a:t> </a:t>
            </a:r>
            <a:r>
              <a:rPr lang="en-US" altLang="zh-CHS" dirty="0"/>
              <a:t>used</a:t>
            </a:r>
            <a:r>
              <a:rPr lang="zh-CHS" altLang="en-US" dirty="0"/>
              <a:t> </a:t>
            </a:r>
            <a:r>
              <a:rPr lang="en-US" altLang="zh-CHS" dirty="0"/>
              <a:t>20</a:t>
            </a:r>
            <a:r>
              <a:rPr lang="zh-CHS" altLang="en-US" dirty="0"/>
              <a:t> </a:t>
            </a:r>
            <a:r>
              <a:rPr lang="en-US" altLang="zh-CHS" dirty="0"/>
              <a:t>C</a:t>
            </a:r>
            <a:r>
              <a:rPr lang="zh-CHS" altLang="en-US" dirty="0"/>
              <a:t> </a:t>
            </a:r>
            <a:r>
              <a:rPr lang="en-US" altLang="zh-CHS" dirty="0"/>
              <a:t>programs</a:t>
            </a:r>
            <a:r>
              <a:rPr lang="zh-CHS" altLang="en-US" dirty="0"/>
              <a:t> </a:t>
            </a:r>
            <a:r>
              <a:rPr lang="en-US" altLang="zh-CHS" dirty="0"/>
              <a:t>as</a:t>
            </a:r>
            <a:r>
              <a:rPr lang="zh-CHS" altLang="en-US" dirty="0"/>
              <a:t> </a:t>
            </a:r>
            <a:r>
              <a:rPr lang="en-US" altLang="zh-CHS" dirty="0"/>
              <a:t>the</a:t>
            </a:r>
            <a:r>
              <a:rPr lang="en-US" altLang="zh-CHS" baseline="0" dirty="0"/>
              <a:t> core set of test subjects</a:t>
            </a:r>
            <a:r>
              <a:rPr lang="en-US" altLang="zh-CHS" dirty="0"/>
              <a:t>.</a:t>
            </a:r>
            <a:r>
              <a:rPr lang="zh-CHS" altLang="en-US" dirty="0"/>
              <a:t> </a:t>
            </a:r>
            <a:r>
              <a:rPr lang="en-US" altLang="zh-CHS" dirty="0"/>
              <a:t> These</a:t>
            </a:r>
            <a:r>
              <a:rPr lang="zh-CHS" altLang="en-US" dirty="0"/>
              <a:t> </a:t>
            </a:r>
            <a:r>
              <a:rPr lang="en-US" altLang="zh-CHS" dirty="0"/>
              <a:t>20</a:t>
            </a:r>
            <a:r>
              <a:rPr lang="zh-CHS" altLang="en-US" dirty="0"/>
              <a:t> </a:t>
            </a:r>
            <a:r>
              <a:rPr lang="en-US" altLang="zh-CHS" dirty="0"/>
              <a:t>programs</a:t>
            </a:r>
            <a:r>
              <a:rPr lang="zh-CHS" altLang="en-US" dirty="0"/>
              <a:t> </a:t>
            </a:r>
            <a:r>
              <a:rPr lang="en-US" altLang="zh-CHS" dirty="0"/>
              <a:t>triggered</a:t>
            </a:r>
            <a:r>
              <a:rPr lang="zh-CHS" altLang="en-US" dirty="0"/>
              <a:t> </a:t>
            </a:r>
            <a:r>
              <a:rPr lang="en-US" altLang="zh-CHS" dirty="0"/>
              <a:t>real</a:t>
            </a:r>
            <a:r>
              <a:rPr lang="zh-CHS" altLang="en-US" dirty="0"/>
              <a:t> </a:t>
            </a:r>
            <a:r>
              <a:rPr lang="en-US" altLang="zh-CHS" dirty="0"/>
              <a:t>bugs</a:t>
            </a:r>
            <a:r>
              <a:rPr lang="zh-CHS" altLang="en-US" dirty="0"/>
              <a:t> </a:t>
            </a:r>
            <a:r>
              <a:rPr lang="en-US" altLang="zh-CHS" dirty="0"/>
              <a:t>in</a:t>
            </a:r>
            <a:r>
              <a:rPr lang="zh-CHS" altLang="en-US" dirty="0"/>
              <a:t> </a:t>
            </a:r>
            <a:r>
              <a:rPr lang="en-US" altLang="zh-CHS" dirty="0"/>
              <a:t>GCC</a:t>
            </a:r>
            <a:r>
              <a:rPr lang="zh-CHS" altLang="en-US" dirty="0"/>
              <a:t> </a:t>
            </a:r>
            <a:r>
              <a:rPr lang="en-US" altLang="zh-CHS" dirty="0"/>
              <a:t>and</a:t>
            </a:r>
            <a:r>
              <a:rPr lang="zh-CHS" altLang="en-US" dirty="0"/>
              <a:t> </a:t>
            </a:r>
            <a:r>
              <a:rPr lang="en-US" altLang="zh-CHS" dirty="0"/>
              <a:t>LLVM.</a:t>
            </a:r>
            <a:r>
              <a:rPr lang="zh-CHS" altLang="en-US" dirty="0"/>
              <a:t> </a:t>
            </a:r>
            <a:r>
              <a:rPr lang="en-US" altLang="zh-CHS" dirty="0"/>
              <a:t> Their</a:t>
            </a:r>
            <a:r>
              <a:rPr lang="en-US" altLang="zh-CHS" baseline="0" dirty="0"/>
              <a:t> </a:t>
            </a:r>
            <a:r>
              <a:rPr lang="en-US" altLang="zh-CHS" dirty="0"/>
              <a:t>sizes</a:t>
            </a:r>
            <a:r>
              <a:rPr lang="zh-CHS" altLang="en-US" dirty="0"/>
              <a:t> </a:t>
            </a:r>
            <a:r>
              <a:rPr lang="en-US" altLang="zh-CHS" dirty="0"/>
              <a:t>range</a:t>
            </a:r>
            <a:r>
              <a:rPr lang="zh-CHS" altLang="en-US" dirty="0"/>
              <a:t> </a:t>
            </a:r>
            <a:r>
              <a:rPr lang="en-US" altLang="zh-CHS" dirty="0"/>
              <a:t>from</a:t>
            </a:r>
            <a:r>
              <a:rPr lang="zh-CHS" altLang="en-US" dirty="0"/>
              <a:t> </a:t>
            </a:r>
            <a:r>
              <a:rPr lang="en-US" altLang="zh-CHS" dirty="0"/>
              <a:t>6</a:t>
            </a:r>
            <a:r>
              <a:rPr lang="zh-CHS" altLang="en-US" dirty="0"/>
              <a:t> </a:t>
            </a:r>
            <a:r>
              <a:rPr lang="en-US" altLang="zh-CHS" dirty="0"/>
              <a:t>thousand</a:t>
            </a:r>
            <a:r>
              <a:rPr lang="zh-CHS" altLang="en-US" dirty="0"/>
              <a:t> </a:t>
            </a:r>
            <a:r>
              <a:rPr lang="en-US" altLang="zh-CHS" dirty="0"/>
              <a:t>to</a:t>
            </a:r>
            <a:r>
              <a:rPr lang="zh-CHS" altLang="en-US" dirty="0"/>
              <a:t> </a:t>
            </a:r>
            <a:r>
              <a:rPr lang="en-US" altLang="zh-CHS" dirty="0"/>
              <a:t>200</a:t>
            </a:r>
            <a:r>
              <a:rPr lang="zh-CHS" altLang="en-US" dirty="0"/>
              <a:t> </a:t>
            </a:r>
            <a:r>
              <a:rPr lang="en-US" altLang="zh-CHS" dirty="0"/>
              <a:t>thousand</a:t>
            </a:r>
            <a:r>
              <a:rPr lang="zh-CHS" altLang="en-US" dirty="0"/>
              <a:t> </a:t>
            </a:r>
            <a:r>
              <a:rPr lang="en-US" altLang="zh-CHS" dirty="0"/>
              <a:t>tokens.</a:t>
            </a:r>
            <a:r>
              <a:rPr lang="zh-CHS" altLang="en-US" dirty="0"/>
              <a:t> </a:t>
            </a:r>
            <a:r>
              <a:rPr lang="en-US" altLang="zh-CHS" dirty="0"/>
              <a:t>We</a:t>
            </a:r>
            <a:r>
              <a:rPr lang="zh-CHS" altLang="en-US" dirty="0"/>
              <a:t> </a:t>
            </a:r>
            <a:r>
              <a:rPr lang="en-US" altLang="zh-CHS" dirty="0"/>
              <a:t>compare</a:t>
            </a:r>
            <a:r>
              <a:rPr lang="zh-CHS" altLang="en-US" dirty="0"/>
              <a:t> </a:t>
            </a:r>
            <a:r>
              <a:rPr lang="en-US" altLang="zh-CHS" dirty="0" err="1"/>
              <a:t>Perse</a:t>
            </a:r>
            <a:r>
              <a:rPr lang="zh-CHS" altLang="en-US" dirty="0"/>
              <a:t> </a:t>
            </a:r>
            <a:r>
              <a:rPr lang="en-US" altLang="zh-CHS" dirty="0"/>
              <a:t>with</a:t>
            </a:r>
            <a:r>
              <a:rPr lang="zh-CHS" altLang="en-US" dirty="0"/>
              <a:t> </a:t>
            </a:r>
            <a:r>
              <a:rPr lang="en-US" altLang="zh-CHS" dirty="0"/>
              <a:t>delta</a:t>
            </a:r>
            <a:r>
              <a:rPr lang="zh-CHS" altLang="en-US" dirty="0"/>
              <a:t> </a:t>
            </a:r>
            <a:r>
              <a:rPr lang="en-US" altLang="zh-CHS" dirty="0"/>
              <a:t>debugging,</a:t>
            </a:r>
            <a:r>
              <a:rPr lang="zh-CHS" altLang="en-US" dirty="0"/>
              <a:t> </a:t>
            </a:r>
            <a:r>
              <a:rPr lang="en-US" altLang="zh-CHS" dirty="0"/>
              <a:t>hierarchical</a:t>
            </a:r>
            <a:r>
              <a:rPr lang="zh-CHS" altLang="en-US" dirty="0"/>
              <a:t> </a:t>
            </a:r>
            <a:r>
              <a:rPr lang="en-US" altLang="zh-CHS" dirty="0"/>
              <a:t>delta</a:t>
            </a:r>
            <a:r>
              <a:rPr lang="zh-CHS" altLang="en-US" dirty="0"/>
              <a:t> </a:t>
            </a:r>
            <a:r>
              <a:rPr lang="en-US" altLang="zh-CHS" dirty="0"/>
              <a:t>debugging,</a:t>
            </a:r>
            <a:r>
              <a:rPr lang="zh-CHS" altLang="en-US" dirty="0"/>
              <a:t> </a:t>
            </a:r>
            <a:r>
              <a:rPr lang="en-US" altLang="zh-CHS" dirty="0"/>
              <a:t>and</a:t>
            </a:r>
            <a:r>
              <a:rPr lang="zh-CHS" altLang="en-US" dirty="0"/>
              <a:t> </a:t>
            </a:r>
            <a:r>
              <a:rPr lang="en-US" altLang="zh-CHS" dirty="0"/>
              <a:t>C-reduce.</a:t>
            </a:r>
            <a:r>
              <a:rPr lang="zh-CHS" altLang="en-US" dirty="0"/>
              <a:t> </a:t>
            </a:r>
            <a:r>
              <a:rPr lang="en-US" altLang="zh-CHS" dirty="0"/>
              <a:t>C-reduce</a:t>
            </a:r>
            <a:r>
              <a:rPr lang="zh-CHS" altLang="en-US" dirty="0"/>
              <a:t> </a:t>
            </a:r>
            <a:r>
              <a:rPr lang="en-US" altLang="zh-CHS" dirty="0"/>
              <a:t>is</a:t>
            </a:r>
            <a:r>
              <a:rPr lang="zh-CHS" altLang="en-US" dirty="0"/>
              <a:t> </a:t>
            </a:r>
            <a:r>
              <a:rPr lang="en-US" altLang="zh-CHS" dirty="0"/>
              <a:t>a</a:t>
            </a:r>
            <a:r>
              <a:rPr lang="zh-CHS" altLang="en-US" dirty="0"/>
              <a:t> </a:t>
            </a:r>
            <a:r>
              <a:rPr lang="en-US" altLang="zh-CHS" dirty="0"/>
              <a:t>specialized</a:t>
            </a:r>
            <a:r>
              <a:rPr lang="zh-CHS" altLang="en-US" dirty="0"/>
              <a:t> </a:t>
            </a:r>
            <a:r>
              <a:rPr lang="en-US" altLang="zh-CHS" dirty="0"/>
              <a:t>reducer</a:t>
            </a:r>
            <a:r>
              <a:rPr lang="zh-CHS" altLang="en-US" dirty="0"/>
              <a:t> </a:t>
            </a:r>
            <a:r>
              <a:rPr lang="en-US" altLang="zh-CHS" dirty="0"/>
              <a:t>for</a:t>
            </a:r>
            <a:r>
              <a:rPr lang="zh-CHS" altLang="en-US" dirty="0"/>
              <a:t> </a:t>
            </a:r>
            <a:r>
              <a:rPr lang="en-US" altLang="zh-CHS" dirty="0"/>
              <a:t>reducing</a:t>
            </a:r>
            <a:r>
              <a:rPr lang="zh-CHS" altLang="en-US" dirty="0"/>
              <a:t> </a:t>
            </a:r>
            <a:r>
              <a:rPr lang="en-US" altLang="zh-CHS" dirty="0"/>
              <a:t>C/C++</a:t>
            </a:r>
            <a:r>
              <a:rPr lang="zh-CHS" altLang="en-US" dirty="0"/>
              <a:t> </a:t>
            </a:r>
            <a:r>
              <a:rPr lang="en-US" altLang="zh-CHS" dirty="0"/>
              <a:t>programs.</a:t>
            </a:r>
            <a:r>
              <a:rPr lang="zh-CHS" altLang="en-US" dirty="0"/>
              <a:t> </a:t>
            </a:r>
            <a:r>
              <a:rPr lang="en-US" altLang="zh-CHS" dirty="0"/>
              <a:t>It</a:t>
            </a:r>
            <a:r>
              <a:rPr lang="zh-CHS" altLang="en-US" dirty="0"/>
              <a:t> </a:t>
            </a:r>
            <a:r>
              <a:rPr lang="en-US" altLang="zh-CHS" dirty="0"/>
              <a:t>has incorporated</a:t>
            </a:r>
            <a:r>
              <a:rPr lang="en-US" altLang="zh-CHS" baseline="0" dirty="0"/>
              <a:t> quite many </a:t>
            </a:r>
            <a:r>
              <a:rPr lang="en-US" altLang="zh-CHS" dirty="0"/>
              <a:t>manually</a:t>
            </a:r>
            <a:r>
              <a:rPr lang="zh-CHS" altLang="en-US" dirty="0"/>
              <a:t> </a:t>
            </a:r>
            <a:r>
              <a:rPr lang="en-US" altLang="zh-CHS" dirty="0"/>
              <a:t>programmed</a:t>
            </a:r>
            <a:r>
              <a:rPr lang="zh-CHS" altLang="en-US" dirty="0"/>
              <a:t> </a:t>
            </a:r>
            <a:r>
              <a:rPr lang="en-US" altLang="zh-CHS" dirty="0"/>
              <a:t>transformations</a:t>
            </a:r>
            <a:r>
              <a:rPr lang="zh-CHS" altLang="en-US" dirty="0"/>
              <a:t> </a:t>
            </a:r>
            <a:r>
              <a:rPr lang="en-US" altLang="zh-CHS" dirty="0"/>
              <a:t>using</a:t>
            </a:r>
            <a:r>
              <a:rPr lang="zh-CHS" altLang="en-US" dirty="0"/>
              <a:t> </a:t>
            </a:r>
            <a:r>
              <a:rPr lang="en-US" altLang="zh-CHS" dirty="0"/>
              <a:t>the</a:t>
            </a:r>
            <a:r>
              <a:rPr lang="zh-CHS" altLang="en-US" dirty="0"/>
              <a:t> </a:t>
            </a:r>
            <a:r>
              <a:rPr lang="en-US" altLang="zh-CHS" dirty="0"/>
              <a:t>Clang</a:t>
            </a:r>
            <a:r>
              <a:rPr lang="zh-CHS" altLang="en-US" dirty="0"/>
              <a:t> </a:t>
            </a:r>
            <a:r>
              <a:rPr lang="en-US" altLang="zh-CHS" dirty="0"/>
              <a:t>front-end.</a:t>
            </a:r>
            <a:r>
              <a:rPr lang="zh-CHS" altLang="en-US" dirty="0"/>
              <a:t> </a:t>
            </a:r>
            <a:r>
              <a:rPr lang="en-US" altLang="zh-CHS" dirty="0"/>
              <a:t> Different from </a:t>
            </a:r>
            <a:r>
              <a:rPr lang="en-US" altLang="zh-CHS" dirty="0" err="1"/>
              <a:t>Perses</a:t>
            </a:r>
            <a:r>
              <a:rPr lang="en-US" altLang="zh-CHS" dirty="0"/>
              <a:t>,</a:t>
            </a:r>
            <a:r>
              <a:rPr lang="en-US" altLang="zh-CHS" baseline="0" dirty="0"/>
              <a:t> it is</a:t>
            </a:r>
            <a:r>
              <a:rPr lang="zh-CHS" altLang="en-US" dirty="0"/>
              <a:t> </a:t>
            </a:r>
            <a:r>
              <a:rPr lang="en-US" altLang="zh-CHS" dirty="0"/>
              <a:t>not</a:t>
            </a:r>
            <a:r>
              <a:rPr lang="zh-CHS" altLang="en-US" dirty="0"/>
              <a:t> </a:t>
            </a:r>
            <a:r>
              <a:rPr lang="en-US" altLang="zh-CHS" dirty="0"/>
              <a:t>a</a:t>
            </a:r>
            <a:r>
              <a:rPr lang="en-US" altLang="zh-CHS" baseline="0" dirty="0"/>
              <a:t> general reducer for </a:t>
            </a:r>
            <a:r>
              <a:rPr lang="en-US" altLang="zh-CHS" dirty="0"/>
              <a:t>other</a:t>
            </a:r>
            <a:r>
              <a:rPr lang="zh-CHS" altLang="en-US" dirty="0"/>
              <a:t> </a:t>
            </a:r>
            <a:r>
              <a:rPr lang="en-US" altLang="zh-CHS" dirty="0"/>
              <a:t>languages,</a:t>
            </a:r>
            <a:r>
              <a:rPr lang="zh-CHS" altLang="en-US" dirty="0"/>
              <a:t> </a:t>
            </a:r>
            <a:r>
              <a:rPr lang="en-US" altLang="zh-CHS" dirty="0"/>
              <a:t>but</a:t>
            </a:r>
            <a:r>
              <a:rPr lang="zh-CHS" altLang="en-US" dirty="0"/>
              <a:t> </a:t>
            </a:r>
            <a:r>
              <a:rPr lang="en-US" altLang="zh-CHS" dirty="0"/>
              <a:t>can</a:t>
            </a:r>
            <a:r>
              <a:rPr lang="zh-CHS" altLang="en-US" dirty="0"/>
              <a:t> </a:t>
            </a:r>
            <a:r>
              <a:rPr lang="en-US" altLang="zh-CHS" dirty="0"/>
              <a:t>produce</a:t>
            </a:r>
            <a:r>
              <a:rPr lang="zh-CHS" altLang="en-US" dirty="0"/>
              <a:t> </a:t>
            </a:r>
            <a:r>
              <a:rPr lang="en-US" altLang="zh-CHS" dirty="0"/>
              <a:t>very</a:t>
            </a:r>
            <a:r>
              <a:rPr lang="zh-CHS" altLang="en-US" dirty="0"/>
              <a:t> </a:t>
            </a:r>
            <a:r>
              <a:rPr lang="en-US" altLang="zh-CHS" dirty="0"/>
              <a:t>small</a:t>
            </a:r>
            <a:r>
              <a:rPr lang="zh-CHS" altLang="en-US" dirty="0"/>
              <a:t> </a:t>
            </a:r>
            <a:r>
              <a:rPr lang="en-US" altLang="zh-CHS" dirty="0"/>
              <a:t>results</a:t>
            </a:r>
            <a:r>
              <a:rPr lang="zh-CHS" altLang="en-US" dirty="0"/>
              <a:t> </a:t>
            </a:r>
            <a:r>
              <a:rPr lang="en-US" altLang="zh-CHS" dirty="0"/>
              <a:t>for</a:t>
            </a:r>
            <a:r>
              <a:rPr lang="zh-CHS" altLang="en-US" dirty="0"/>
              <a:t> </a:t>
            </a:r>
            <a:r>
              <a:rPr lang="en-US" altLang="zh-CHS" dirty="0"/>
              <a:t>C</a:t>
            </a:r>
            <a:r>
              <a:rPr lang="zh-CHS" altLang="en-US" dirty="0"/>
              <a:t> </a:t>
            </a:r>
            <a:r>
              <a:rPr lang="en-US" altLang="zh-CHS" dirty="0"/>
              <a:t>and</a:t>
            </a:r>
            <a:r>
              <a:rPr lang="zh-CHS" altLang="en-US" dirty="0"/>
              <a:t> </a:t>
            </a:r>
            <a:r>
              <a:rPr lang="en-US" altLang="zh-CHS" dirty="0"/>
              <a:t>C++.</a:t>
            </a:r>
            <a:r>
              <a:rPr lang="zh-CHS" altLang="en-US"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41</a:t>
            </a:fld>
            <a:endParaRPr lang="en-US"/>
          </a:p>
        </p:txBody>
      </p:sp>
    </p:spTree>
    <p:extLst>
      <p:ext uri="{BB962C8B-B14F-4D97-AF65-F5344CB8AC3E}">
        <p14:creationId xmlns:p14="http://schemas.microsoft.com/office/powerpoint/2010/main" val="27677050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In</a:t>
            </a:r>
            <a:r>
              <a:rPr lang="zh-CHS" altLang="en-US" dirty="0"/>
              <a:t> </a:t>
            </a:r>
            <a:r>
              <a:rPr lang="en-US" altLang="zh-CHS" dirty="0"/>
              <a:t>terms</a:t>
            </a:r>
            <a:r>
              <a:rPr lang="zh-CHS" altLang="en-US" dirty="0"/>
              <a:t> </a:t>
            </a:r>
            <a:r>
              <a:rPr lang="en-US" altLang="zh-CHS" dirty="0"/>
              <a:t>of</a:t>
            </a:r>
            <a:r>
              <a:rPr lang="zh-CHS" altLang="en-US" dirty="0"/>
              <a:t> </a:t>
            </a:r>
            <a:r>
              <a:rPr lang="en-US" altLang="zh-CHS" dirty="0"/>
              <a:t>size</a:t>
            </a:r>
            <a:r>
              <a:rPr lang="zh-CHS" altLang="en-US" dirty="0"/>
              <a:t> </a:t>
            </a:r>
            <a:r>
              <a:rPr lang="en-US" altLang="zh-CHS" dirty="0"/>
              <a:t>of</a:t>
            </a:r>
            <a:r>
              <a:rPr lang="zh-CHS" altLang="en-US" dirty="0"/>
              <a:t> </a:t>
            </a:r>
            <a:r>
              <a:rPr lang="en-US" altLang="zh-CHS" dirty="0"/>
              <a:t>the</a:t>
            </a:r>
            <a:r>
              <a:rPr lang="zh-CHS" altLang="en-US" dirty="0"/>
              <a:t> </a:t>
            </a:r>
            <a:r>
              <a:rPr lang="en-US" altLang="zh-CHS" dirty="0"/>
              <a:t>reduced</a:t>
            </a:r>
            <a:r>
              <a:rPr lang="zh-CHS" altLang="en-US" dirty="0"/>
              <a:t> </a:t>
            </a:r>
            <a:r>
              <a:rPr lang="en-US" altLang="zh-CHS" dirty="0"/>
              <a:t>programs,</a:t>
            </a:r>
            <a:r>
              <a:rPr lang="zh-CHS" altLang="en-US" dirty="0"/>
              <a:t> </a:t>
            </a:r>
            <a:r>
              <a:rPr lang="en-US" altLang="zh-CHS" dirty="0"/>
              <a:t>on</a:t>
            </a:r>
            <a:r>
              <a:rPr lang="zh-CHS" altLang="en-US" dirty="0"/>
              <a:t> </a:t>
            </a:r>
            <a:r>
              <a:rPr lang="en-US" altLang="zh-CHS" dirty="0"/>
              <a:t>average,</a:t>
            </a:r>
            <a:r>
              <a:rPr lang="zh-CHS" altLang="en-US" dirty="0"/>
              <a:t> </a:t>
            </a:r>
            <a:r>
              <a:rPr lang="en-US" altLang="zh-CHS" dirty="0" err="1"/>
              <a:t>Perses</a:t>
            </a:r>
            <a:r>
              <a:rPr lang="zh-CHS" altLang="en-US" dirty="0"/>
              <a:t> </a:t>
            </a:r>
            <a:r>
              <a:rPr lang="en-US" altLang="zh-CHS" dirty="0"/>
              <a:t>can</a:t>
            </a:r>
            <a:r>
              <a:rPr lang="zh-CHS" altLang="en-US" dirty="0"/>
              <a:t> </a:t>
            </a:r>
            <a:r>
              <a:rPr lang="en-US" altLang="zh-CHS" dirty="0"/>
              <a:t>minimize</a:t>
            </a:r>
            <a:r>
              <a:rPr lang="zh-CHS" altLang="en-US" dirty="0"/>
              <a:t> </a:t>
            </a:r>
            <a:r>
              <a:rPr lang="en-US" altLang="zh-CHS" dirty="0"/>
              <a:t>programs</a:t>
            </a:r>
            <a:r>
              <a:rPr lang="zh-CHS" altLang="en-US" dirty="0"/>
              <a:t> </a:t>
            </a:r>
            <a:r>
              <a:rPr lang="en-US" altLang="zh-CHS" dirty="0"/>
              <a:t>down to</a:t>
            </a:r>
            <a:r>
              <a:rPr lang="zh-CHS" altLang="en-US" dirty="0"/>
              <a:t> </a:t>
            </a:r>
            <a:r>
              <a:rPr lang="en-US" altLang="zh-CHS" dirty="0"/>
              <a:t>257</a:t>
            </a:r>
            <a:r>
              <a:rPr lang="zh-CHS" altLang="en-US" dirty="0"/>
              <a:t> </a:t>
            </a:r>
            <a:r>
              <a:rPr lang="en-US" altLang="zh-CHS" dirty="0"/>
              <a:t>tokens,</a:t>
            </a:r>
            <a:r>
              <a:rPr lang="zh-CHS" altLang="en-US" dirty="0"/>
              <a:t> </a:t>
            </a:r>
            <a:r>
              <a:rPr lang="en-US" altLang="zh-CHS" dirty="0"/>
              <a:t>while</a:t>
            </a:r>
            <a:r>
              <a:rPr lang="zh-CHS" altLang="en-US" dirty="0"/>
              <a:t> </a:t>
            </a:r>
            <a:r>
              <a:rPr lang="en-US" altLang="zh-CHS" dirty="0"/>
              <a:t>HDD</a:t>
            </a:r>
            <a:r>
              <a:rPr lang="zh-CHS" altLang="en-US" dirty="0"/>
              <a:t> </a:t>
            </a:r>
            <a:r>
              <a:rPr lang="en-US" altLang="zh-CHS" dirty="0"/>
              <a:t>to</a:t>
            </a:r>
            <a:r>
              <a:rPr lang="zh-CHS" altLang="en-US" dirty="0"/>
              <a:t> </a:t>
            </a:r>
            <a:r>
              <a:rPr lang="en-US" altLang="zh-CHS" dirty="0"/>
              <a:t>575</a:t>
            </a:r>
            <a:r>
              <a:rPr lang="zh-CHS" altLang="en-US" dirty="0"/>
              <a:t> </a:t>
            </a:r>
            <a:r>
              <a:rPr lang="en-US" altLang="zh-CHS" dirty="0"/>
              <a:t>tokens.</a:t>
            </a:r>
            <a:r>
              <a:rPr lang="zh-CHS" altLang="en-US" dirty="0"/>
              <a:t> </a:t>
            </a:r>
            <a:r>
              <a:rPr lang="en-US" altLang="zh-CHS" dirty="0"/>
              <a:t>C-Reduce</a:t>
            </a:r>
            <a:r>
              <a:rPr lang="zh-CHS" altLang="en-US" dirty="0"/>
              <a:t> </a:t>
            </a:r>
            <a:r>
              <a:rPr lang="en-US" altLang="zh-CHS" dirty="0"/>
              <a:t>can</a:t>
            </a:r>
            <a:r>
              <a:rPr lang="zh-CHS" altLang="en-US" dirty="0"/>
              <a:t> </a:t>
            </a:r>
            <a:r>
              <a:rPr lang="en-US" altLang="zh-CHS" dirty="0"/>
              <a:t>reduce</a:t>
            </a:r>
            <a:r>
              <a:rPr lang="zh-CHS" altLang="en-US" dirty="0"/>
              <a:t> </a:t>
            </a:r>
            <a:r>
              <a:rPr lang="en-US" altLang="zh-CHS" dirty="0"/>
              <a:t>further,</a:t>
            </a:r>
            <a:r>
              <a:rPr lang="zh-CHS" altLang="en-US" dirty="0"/>
              <a:t> </a:t>
            </a:r>
            <a:r>
              <a:rPr lang="en-US" altLang="zh-CHS" dirty="0"/>
              <a:t>which</a:t>
            </a:r>
            <a:r>
              <a:rPr lang="zh-CHS" altLang="en-US" dirty="0"/>
              <a:t> </a:t>
            </a:r>
            <a:r>
              <a:rPr lang="en-US" altLang="zh-CHS" dirty="0"/>
              <a:t>is</a:t>
            </a:r>
            <a:r>
              <a:rPr lang="zh-CHS" altLang="en-US" dirty="0"/>
              <a:t> </a:t>
            </a:r>
            <a:r>
              <a:rPr lang="en-US" altLang="zh-CHS" dirty="0"/>
              <a:t>expected,</a:t>
            </a:r>
            <a:r>
              <a:rPr lang="zh-CHS" altLang="en-US" dirty="0"/>
              <a:t> </a:t>
            </a:r>
            <a:r>
              <a:rPr lang="en-US" altLang="zh-CHS" dirty="0"/>
              <a:t>because</a:t>
            </a:r>
            <a:r>
              <a:rPr lang="zh-CHS" altLang="en-US" dirty="0"/>
              <a:t> </a:t>
            </a:r>
            <a:r>
              <a:rPr lang="en-US" altLang="zh-CHS" dirty="0"/>
              <a:t>of</a:t>
            </a:r>
            <a:r>
              <a:rPr lang="zh-CHS" altLang="en-US" dirty="0"/>
              <a:t> </a:t>
            </a:r>
            <a:r>
              <a:rPr lang="en-US" altLang="zh-CHS" dirty="0"/>
              <a:t>its</a:t>
            </a:r>
            <a:r>
              <a:rPr lang="zh-CHS" altLang="en-US" dirty="0"/>
              <a:t> </a:t>
            </a:r>
            <a:r>
              <a:rPr lang="en-US" altLang="zh-CHS" dirty="0"/>
              <a:t>human-written,</a:t>
            </a:r>
            <a:r>
              <a:rPr lang="en-US" altLang="zh-CHS" baseline="0" dirty="0"/>
              <a:t> specialized </a:t>
            </a:r>
            <a:r>
              <a:rPr lang="en-US" altLang="zh-CHS" dirty="0"/>
              <a:t>transformations for C/C++.</a:t>
            </a:r>
            <a:r>
              <a:rPr lang="zh-CHS" altLang="en-US" dirty="0"/>
              <a:t> </a:t>
            </a:r>
            <a:r>
              <a:rPr lang="en-US" altLang="zh-CHS" dirty="0"/>
              <a:t> The</a:t>
            </a:r>
            <a:r>
              <a:rPr lang="zh-CHS" altLang="en-US" dirty="0"/>
              <a:t> </a:t>
            </a:r>
            <a:r>
              <a:rPr lang="en-US" altLang="zh-CHS" dirty="0"/>
              <a:t>output </a:t>
            </a:r>
            <a:r>
              <a:rPr lang="en-US" altLang="zh-CHS" baseline="0" dirty="0"/>
              <a:t>from </a:t>
            </a:r>
            <a:r>
              <a:rPr lang="en-US" altLang="zh-CHS" dirty="0" err="1"/>
              <a:t>Perses</a:t>
            </a:r>
            <a:r>
              <a:rPr lang="zh-CHS" altLang="en-US" dirty="0"/>
              <a:t> </a:t>
            </a:r>
            <a:r>
              <a:rPr lang="en-US" altLang="zh-CHS" dirty="0"/>
              <a:t>is</a:t>
            </a:r>
            <a:r>
              <a:rPr lang="zh-CHS" altLang="en-US" dirty="0"/>
              <a:t> </a:t>
            </a:r>
            <a:r>
              <a:rPr lang="en-US" altLang="zh-CHS" dirty="0"/>
              <a:t>only</a:t>
            </a:r>
            <a:r>
              <a:rPr lang="zh-CHS" altLang="en-US" dirty="0"/>
              <a:t> </a:t>
            </a:r>
            <a:r>
              <a:rPr lang="en-US" altLang="zh-CHS" dirty="0"/>
              <a:t>6%</a:t>
            </a:r>
            <a:r>
              <a:rPr lang="zh-CHS" altLang="en-US" dirty="0"/>
              <a:t> </a:t>
            </a:r>
            <a:r>
              <a:rPr lang="en-US" altLang="zh-CHS" dirty="0"/>
              <a:t>of</a:t>
            </a:r>
            <a:r>
              <a:rPr lang="zh-CHS" altLang="en-US" dirty="0"/>
              <a:t> </a:t>
            </a:r>
            <a:r>
              <a:rPr lang="en-US" altLang="zh-CHS" dirty="0"/>
              <a:t>DD</a:t>
            </a:r>
            <a:r>
              <a:rPr lang="zh-CHS" altLang="en-US" dirty="0"/>
              <a:t> </a:t>
            </a:r>
            <a:r>
              <a:rPr lang="en-US" altLang="zh-CHS" dirty="0"/>
              <a:t>and</a:t>
            </a:r>
            <a:r>
              <a:rPr lang="zh-CHS" altLang="en-US" dirty="0"/>
              <a:t> </a:t>
            </a:r>
            <a:r>
              <a:rPr lang="en-US" altLang="zh-CHS" dirty="0"/>
              <a:t>45%</a:t>
            </a:r>
            <a:r>
              <a:rPr lang="zh-CHS" altLang="en-US" dirty="0"/>
              <a:t> </a:t>
            </a:r>
            <a:r>
              <a:rPr lang="en-US" altLang="zh-CHS" dirty="0"/>
              <a:t>of</a:t>
            </a:r>
            <a:r>
              <a:rPr lang="zh-CHS" altLang="en-US" dirty="0"/>
              <a:t> </a:t>
            </a:r>
            <a:r>
              <a:rPr lang="en-US" altLang="zh-CHS" dirty="0"/>
              <a:t>HDD.</a:t>
            </a:r>
            <a:r>
              <a:rPr lang="zh-CHS" altLang="en-US" dirty="0"/>
              <a:t> </a:t>
            </a:r>
            <a:endParaRPr lang="en-US" altLang="zh-CHS" dirty="0"/>
          </a:p>
          <a:p>
            <a:endParaRPr lang="en-US" dirty="0"/>
          </a:p>
          <a:p>
            <a:r>
              <a:rPr lang="en-US" altLang="zh-CHS" dirty="0"/>
              <a:t>Thus,</a:t>
            </a:r>
            <a:r>
              <a:rPr lang="en-US" altLang="zh-CHS" baseline="0" dirty="0"/>
              <a:t> </a:t>
            </a:r>
            <a:r>
              <a:rPr lang="en-US" altLang="zh-CHS" dirty="0" err="1"/>
              <a:t>Perse</a:t>
            </a:r>
            <a:r>
              <a:rPr lang="zh-CHS" altLang="en-US" dirty="0"/>
              <a:t> </a:t>
            </a:r>
            <a:r>
              <a:rPr lang="en-US" altLang="zh-CHS" dirty="0"/>
              <a:t>can</a:t>
            </a:r>
            <a:r>
              <a:rPr lang="zh-CHS" altLang="en-US" dirty="0"/>
              <a:t> </a:t>
            </a:r>
            <a:r>
              <a:rPr lang="en-US" altLang="zh-CHS" dirty="0"/>
              <a:t>produce</a:t>
            </a:r>
            <a:r>
              <a:rPr lang="zh-CHS" altLang="en-US" dirty="0"/>
              <a:t> </a:t>
            </a:r>
            <a:r>
              <a:rPr lang="en-US" altLang="zh-CHS" dirty="0"/>
              <a:t>smaller</a:t>
            </a:r>
            <a:r>
              <a:rPr lang="zh-CHS" altLang="en-US" dirty="0"/>
              <a:t> </a:t>
            </a:r>
            <a:r>
              <a:rPr lang="en-US" altLang="zh-CHS" dirty="0"/>
              <a:t>results</a:t>
            </a:r>
            <a:r>
              <a:rPr lang="zh-CHS" altLang="en-US" dirty="0"/>
              <a:t> </a:t>
            </a:r>
            <a:r>
              <a:rPr lang="en-US" altLang="zh-CHS" dirty="0"/>
              <a:t>than</a:t>
            </a:r>
            <a:r>
              <a:rPr lang="zh-CHS" altLang="en-US" dirty="0"/>
              <a:t> </a:t>
            </a:r>
            <a:r>
              <a:rPr lang="en-US" altLang="zh-CHS" dirty="0"/>
              <a:t>DD</a:t>
            </a:r>
            <a:r>
              <a:rPr lang="zh-CHS" altLang="en-US" dirty="0"/>
              <a:t> </a:t>
            </a:r>
            <a:r>
              <a:rPr lang="en-US" altLang="zh-CHS" dirty="0"/>
              <a:t>and</a:t>
            </a:r>
            <a:r>
              <a:rPr lang="zh-CHS" altLang="en-US" dirty="0"/>
              <a:t> </a:t>
            </a:r>
            <a:r>
              <a:rPr lang="en-US" altLang="zh-CHS" dirty="0"/>
              <a:t>HDD.</a:t>
            </a:r>
            <a:r>
              <a:rPr lang="zh-CHS" altLang="en-US" dirty="0"/>
              <a:t> </a:t>
            </a:r>
            <a:r>
              <a:rPr lang="en-US" altLang="zh-CHS" dirty="0"/>
              <a:t> Later,</a:t>
            </a:r>
            <a:r>
              <a:rPr lang="en-US" altLang="zh-CHS" baseline="0" dirty="0"/>
              <a:t> we </a:t>
            </a:r>
            <a:r>
              <a:rPr lang="en-US" altLang="zh-CHS" dirty="0"/>
              <a:t>will</a:t>
            </a:r>
            <a:r>
              <a:rPr lang="zh-CHS" altLang="en-US" dirty="0"/>
              <a:t> </a:t>
            </a:r>
            <a:r>
              <a:rPr lang="en-US" altLang="zh-CHS" dirty="0"/>
              <a:t>show</a:t>
            </a:r>
            <a:r>
              <a:rPr lang="en-US" altLang="zh-CHS" baseline="0" dirty="0"/>
              <a:t> </a:t>
            </a:r>
            <a:r>
              <a:rPr lang="en-US" altLang="zh-CHS" dirty="0"/>
              <a:t>that</a:t>
            </a:r>
            <a:r>
              <a:rPr lang="zh-CHS" altLang="en-US" dirty="0"/>
              <a:t> </a:t>
            </a:r>
            <a:r>
              <a:rPr lang="en-US" altLang="zh-CHS" dirty="0"/>
              <a:t>C-Reduce</a:t>
            </a:r>
            <a:r>
              <a:rPr lang="zh-CHS" altLang="en-US" dirty="0"/>
              <a:t> </a:t>
            </a:r>
            <a:r>
              <a:rPr lang="en-US" altLang="zh-CHS" dirty="0"/>
              <a:t>is</a:t>
            </a:r>
            <a:r>
              <a:rPr lang="zh-CHS" altLang="en-US" dirty="0"/>
              <a:t> </a:t>
            </a:r>
            <a:r>
              <a:rPr lang="en-US" altLang="zh-CHS" dirty="0"/>
              <a:t>slower</a:t>
            </a:r>
            <a:r>
              <a:rPr lang="zh-CHS" altLang="en-US" dirty="0"/>
              <a:t> </a:t>
            </a:r>
            <a:r>
              <a:rPr lang="en-US" altLang="zh-CHS" dirty="0"/>
              <a:t>than</a:t>
            </a:r>
            <a:r>
              <a:rPr lang="zh-CHS" altLang="en-US" dirty="0"/>
              <a:t> </a:t>
            </a:r>
            <a:r>
              <a:rPr lang="en-US" altLang="zh-CHS" dirty="0" err="1"/>
              <a:t>Perses</a:t>
            </a:r>
            <a:r>
              <a:rPr lang="en-US" altLang="zh-CHS" dirty="0"/>
              <a:t>,</a:t>
            </a:r>
            <a:r>
              <a:rPr lang="zh-CHS" altLang="en-US" dirty="0"/>
              <a:t> </a:t>
            </a:r>
            <a:r>
              <a:rPr lang="en-US" altLang="zh-CHS" dirty="0"/>
              <a:t>so</a:t>
            </a:r>
            <a:r>
              <a:rPr lang="zh-CHS" altLang="en-US" dirty="0"/>
              <a:t> </a:t>
            </a:r>
            <a:r>
              <a:rPr lang="en-US" altLang="zh-CHS" dirty="0" err="1"/>
              <a:t>Perses</a:t>
            </a:r>
            <a:r>
              <a:rPr lang="zh-CHS" altLang="en-US" dirty="0"/>
              <a:t> </a:t>
            </a:r>
            <a:r>
              <a:rPr lang="en-US" altLang="zh-CHS" dirty="0"/>
              <a:t>and C-Reduce complement</a:t>
            </a:r>
            <a:r>
              <a:rPr lang="en-US" altLang="zh-CHS" baseline="0" dirty="0"/>
              <a:t> each other, even for C/C++ programs.  </a:t>
            </a:r>
            <a:r>
              <a:rPr lang="en-US" altLang="zh-CHS" baseline="0" dirty="0" err="1"/>
              <a:t>Perses</a:t>
            </a:r>
            <a:r>
              <a:rPr lang="en-US" altLang="zh-CHS" baseline="0" dirty="0"/>
              <a:t> is general and also applies to any other language with a formally specified grammar.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42</a:t>
            </a:fld>
            <a:endParaRPr lang="en-US"/>
          </a:p>
        </p:txBody>
      </p:sp>
    </p:spTree>
    <p:extLst>
      <p:ext uri="{BB962C8B-B14F-4D97-AF65-F5344CB8AC3E}">
        <p14:creationId xmlns:p14="http://schemas.microsoft.com/office/powerpoint/2010/main" val="2526436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If</a:t>
            </a:r>
            <a:r>
              <a:rPr lang="zh-CHS" altLang="en-US" dirty="0"/>
              <a:t> </a:t>
            </a:r>
            <a:r>
              <a:rPr lang="en-US" altLang="zh-CHS" dirty="0"/>
              <a:t>a</a:t>
            </a:r>
            <a:r>
              <a:rPr lang="zh-CHS" altLang="en-US" dirty="0"/>
              <a:t> </a:t>
            </a:r>
            <a:r>
              <a:rPr lang="en-US" altLang="zh-CHS" dirty="0"/>
              <a:t>property</a:t>
            </a:r>
            <a:r>
              <a:rPr lang="zh-CHS" altLang="en-US" dirty="0"/>
              <a:t> </a:t>
            </a:r>
            <a:r>
              <a:rPr lang="en-US" altLang="zh-CHS" dirty="0"/>
              <a:t>check</a:t>
            </a:r>
            <a:r>
              <a:rPr lang="zh-CHS" altLang="en-US" baseline="0" dirty="0"/>
              <a:t> </a:t>
            </a:r>
            <a:r>
              <a:rPr lang="en-US" altLang="zh-CHS" baseline="0" dirty="0"/>
              <a:t>\psi</a:t>
            </a:r>
            <a:r>
              <a:rPr lang="zh-CHS" altLang="en-US" baseline="0" dirty="0"/>
              <a:t> </a:t>
            </a:r>
            <a:r>
              <a:rPr lang="en-US" altLang="zh-CHS" baseline="0" dirty="0"/>
              <a:t>takes</a:t>
            </a:r>
            <a:r>
              <a:rPr lang="zh-CHS" altLang="en-US" baseline="0" dirty="0"/>
              <a:t> </a:t>
            </a:r>
            <a:r>
              <a:rPr lang="en-US" altLang="zh-CHS" baseline="0" dirty="0"/>
              <a:t>constant</a:t>
            </a:r>
            <a:r>
              <a:rPr lang="zh-CHS" altLang="en-US" baseline="0" dirty="0"/>
              <a:t> </a:t>
            </a:r>
            <a:r>
              <a:rPr lang="en-US" altLang="zh-CHS" baseline="0" dirty="0"/>
              <a:t>time,</a:t>
            </a:r>
            <a:r>
              <a:rPr lang="zh-CHS" altLang="en-US" baseline="0" dirty="0"/>
              <a:t> </a:t>
            </a:r>
            <a:r>
              <a:rPr lang="en-US" altLang="zh-CHS" baseline="0" dirty="0"/>
              <a:t>the</a:t>
            </a:r>
            <a:r>
              <a:rPr lang="zh-CHS" altLang="en-US" baseline="0" dirty="0"/>
              <a:t> </a:t>
            </a:r>
            <a:r>
              <a:rPr lang="en-US" altLang="zh-CHS" baseline="0" dirty="0"/>
              <a:t>number</a:t>
            </a:r>
            <a:r>
              <a:rPr lang="zh-CHS" altLang="en-US" baseline="0" dirty="0"/>
              <a:t> </a:t>
            </a:r>
            <a:r>
              <a:rPr lang="en-US" altLang="zh-CHS" baseline="0" dirty="0"/>
              <a:t>of</a:t>
            </a:r>
            <a:r>
              <a:rPr lang="zh-CHS" altLang="en-US" baseline="0" dirty="0"/>
              <a:t> </a:t>
            </a:r>
            <a:r>
              <a:rPr lang="en-US" altLang="zh-CHS" baseline="0" dirty="0"/>
              <a:t>property</a:t>
            </a:r>
            <a:r>
              <a:rPr lang="zh-CHS" altLang="en-US" baseline="0" dirty="0"/>
              <a:t> </a:t>
            </a:r>
            <a:r>
              <a:rPr lang="en-US" altLang="zh-CHS" baseline="0" dirty="0"/>
              <a:t>checks</a:t>
            </a:r>
            <a:r>
              <a:rPr lang="zh-CHS" altLang="en-US" baseline="0" dirty="0"/>
              <a:t> </a:t>
            </a:r>
            <a:r>
              <a:rPr lang="en-US" altLang="zh-CHS" baseline="0" dirty="0"/>
              <a:t>can</a:t>
            </a:r>
            <a:r>
              <a:rPr lang="zh-CHS" altLang="en-US" baseline="0" dirty="0"/>
              <a:t> </a:t>
            </a:r>
            <a:r>
              <a:rPr lang="en-US" altLang="zh-CHS" baseline="0" dirty="0"/>
              <a:t>be</a:t>
            </a:r>
            <a:r>
              <a:rPr lang="zh-CHS" altLang="en-US" baseline="0" dirty="0"/>
              <a:t> </a:t>
            </a:r>
            <a:r>
              <a:rPr lang="en-US" altLang="zh-CHS" baseline="0" dirty="0"/>
              <a:t>used</a:t>
            </a:r>
            <a:r>
              <a:rPr lang="zh-CHS" altLang="en-US" baseline="0" dirty="0"/>
              <a:t> </a:t>
            </a:r>
            <a:r>
              <a:rPr lang="en-US" altLang="zh-CHS" baseline="0" dirty="0"/>
              <a:t>as</a:t>
            </a:r>
            <a:r>
              <a:rPr lang="zh-CHS" altLang="en-US" baseline="0" dirty="0"/>
              <a:t> </a:t>
            </a:r>
            <a:r>
              <a:rPr lang="en-US" altLang="zh-CHS" baseline="0" dirty="0"/>
              <a:t>a</a:t>
            </a:r>
            <a:r>
              <a:rPr lang="zh-CHS" altLang="en-US" baseline="0" dirty="0"/>
              <a:t> </a:t>
            </a:r>
            <a:r>
              <a:rPr lang="en-US" altLang="zh-CHS" baseline="0" dirty="0"/>
              <a:t>good</a:t>
            </a:r>
            <a:r>
              <a:rPr lang="zh-CHS" altLang="en-US" baseline="0" dirty="0"/>
              <a:t> </a:t>
            </a:r>
            <a:r>
              <a:rPr lang="en-US" altLang="zh-CHS" baseline="0" dirty="0"/>
              <a:t>metric</a:t>
            </a:r>
            <a:r>
              <a:rPr lang="zh-CHS" altLang="en-US" baseline="0" dirty="0"/>
              <a:t> </a:t>
            </a:r>
            <a:r>
              <a:rPr lang="en-US" altLang="zh-CHS" baseline="0" dirty="0"/>
              <a:t>to</a:t>
            </a:r>
            <a:r>
              <a:rPr lang="zh-CHS" altLang="en-US" baseline="0" dirty="0"/>
              <a:t> </a:t>
            </a:r>
            <a:r>
              <a:rPr lang="en-US" altLang="zh-CHS" baseline="0" dirty="0"/>
              <a:t>measure</a:t>
            </a:r>
            <a:r>
              <a:rPr lang="zh-CHS" altLang="en-US" baseline="0" dirty="0"/>
              <a:t> </a:t>
            </a:r>
            <a:r>
              <a:rPr lang="en-US" altLang="zh-CHS" baseline="0" dirty="0"/>
              <a:t>reduction</a:t>
            </a:r>
            <a:r>
              <a:rPr lang="zh-CHS" altLang="en-US" baseline="0" dirty="0"/>
              <a:t> </a:t>
            </a:r>
            <a:r>
              <a:rPr lang="en-US" altLang="zh-CHS" baseline="0" dirty="0"/>
              <a:t>efficiency.</a:t>
            </a:r>
            <a:r>
              <a:rPr lang="zh-CHS" altLang="en-US" baseline="0" dirty="0"/>
              <a:t> </a:t>
            </a:r>
            <a:r>
              <a:rPr lang="en-US" altLang="zh-CHS" baseline="0" dirty="0"/>
              <a:t> That</a:t>
            </a:r>
            <a:r>
              <a:rPr lang="zh-CHS" altLang="en-US" baseline="0" dirty="0"/>
              <a:t> </a:t>
            </a:r>
            <a:r>
              <a:rPr lang="en-US" altLang="zh-CHS" baseline="0" dirty="0"/>
              <a:t>is,</a:t>
            </a:r>
            <a:r>
              <a:rPr lang="zh-CHS" altLang="en-US" baseline="0" dirty="0"/>
              <a:t> </a:t>
            </a:r>
            <a:r>
              <a:rPr lang="en-US" altLang="zh-CHS" baseline="0" dirty="0"/>
              <a:t>more</a:t>
            </a:r>
            <a:r>
              <a:rPr lang="zh-CHS" altLang="en-US" baseline="0" dirty="0"/>
              <a:t> </a:t>
            </a:r>
            <a:r>
              <a:rPr lang="en-US" altLang="zh-CHS" baseline="0" dirty="0"/>
              <a:t>checks</a:t>
            </a:r>
            <a:r>
              <a:rPr lang="zh-CHS" altLang="en-US" baseline="0" dirty="0"/>
              <a:t> </a:t>
            </a:r>
            <a:r>
              <a:rPr lang="en-US" altLang="zh-CHS" baseline="0" dirty="0"/>
              <a:t>means</a:t>
            </a:r>
            <a:r>
              <a:rPr lang="zh-CHS" altLang="en-US" baseline="0" dirty="0"/>
              <a:t> </a:t>
            </a:r>
            <a:r>
              <a:rPr lang="en-US" altLang="zh-CHS" baseline="0" dirty="0"/>
              <a:t>more</a:t>
            </a:r>
            <a:r>
              <a:rPr lang="zh-CHS" altLang="en-US" baseline="0" dirty="0"/>
              <a:t> </a:t>
            </a:r>
            <a:r>
              <a:rPr lang="en-US" altLang="zh-CHS" baseline="0" dirty="0"/>
              <a:t>time,</a:t>
            </a:r>
            <a:r>
              <a:rPr lang="zh-CHS" altLang="en-US" baseline="0" dirty="0"/>
              <a:t> </a:t>
            </a:r>
            <a:r>
              <a:rPr lang="en-US" altLang="zh-CHS" baseline="0" dirty="0"/>
              <a:t>i.e., longer reduction time. </a:t>
            </a:r>
          </a:p>
          <a:p>
            <a:endParaRPr lang="en-US" baseline="0" dirty="0"/>
          </a:p>
          <a:p>
            <a:r>
              <a:rPr lang="en-US" altLang="zh-CHS" baseline="0" dirty="0"/>
              <a:t>This</a:t>
            </a:r>
            <a:r>
              <a:rPr lang="zh-CHS" altLang="en-US" baseline="0" dirty="0"/>
              <a:t> </a:t>
            </a:r>
            <a:r>
              <a:rPr lang="en-US" altLang="zh-CHS" baseline="0" dirty="0"/>
              <a:t>table</a:t>
            </a:r>
            <a:r>
              <a:rPr lang="zh-CHS" altLang="en-US" baseline="0" dirty="0"/>
              <a:t> </a:t>
            </a:r>
            <a:r>
              <a:rPr lang="en-US" altLang="zh-CHS" baseline="0" dirty="0"/>
              <a:t>shows</a:t>
            </a:r>
            <a:r>
              <a:rPr lang="zh-CHS" altLang="en-US" baseline="0" dirty="0"/>
              <a:t> </a:t>
            </a:r>
            <a:r>
              <a:rPr lang="en-US" altLang="zh-CHS" baseline="0" dirty="0"/>
              <a:t>that</a:t>
            </a:r>
            <a:r>
              <a:rPr lang="zh-CHS" altLang="en-US" baseline="0" dirty="0"/>
              <a:t> </a:t>
            </a:r>
            <a:r>
              <a:rPr lang="en-US" altLang="zh-CHS" baseline="0" dirty="0" err="1"/>
              <a:t>Perses</a:t>
            </a:r>
            <a:r>
              <a:rPr lang="zh-CHS" altLang="en-US" baseline="0" dirty="0"/>
              <a:t> </a:t>
            </a:r>
            <a:r>
              <a:rPr lang="en-US" altLang="zh-CHS" baseline="0" dirty="0"/>
              <a:t>can</a:t>
            </a:r>
            <a:r>
              <a:rPr lang="zh-CHS" altLang="en-US" baseline="0" dirty="0"/>
              <a:t> </a:t>
            </a:r>
            <a:r>
              <a:rPr lang="en-US" altLang="zh-CHS" baseline="0" dirty="0"/>
              <a:t>significantly</a:t>
            </a:r>
            <a:r>
              <a:rPr lang="zh-CHS" altLang="en-US" baseline="0" dirty="0"/>
              <a:t> </a:t>
            </a:r>
            <a:r>
              <a:rPr lang="en-US" altLang="zh-CHS" baseline="0" dirty="0"/>
              <a:t>reduce</a:t>
            </a:r>
            <a:r>
              <a:rPr lang="zh-CHS" altLang="en-US" baseline="0" dirty="0"/>
              <a:t> </a:t>
            </a:r>
            <a:r>
              <a:rPr lang="en-US" altLang="zh-CHS" baseline="0" dirty="0"/>
              <a:t>the</a:t>
            </a:r>
            <a:r>
              <a:rPr lang="zh-CHS" altLang="en-US" baseline="0" dirty="0"/>
              <a:t> </a:t>
            </a:r>
            <a:r>
              <a:rPr lang="en-US" altLang="zh-CHS" baseline="0" dirty="0"/>
              <a:t>number</a:t>
            </a:r>
            <a:r>
              <a:rPr lang="zh-CHS" altLang="en-US" baseline="0" dirty="0"/>
              <a:t> </a:t>
            </a:r>
            <a:r>
              <a:rPr lang="en-US" altLang="zh-CHS" baseline="0" dirty="0"/>
              <a:t>of</a:t>
            </a:r>
            <a:r>
              <a:rPr lang="zh-CHS" altLang="en-US" baseline="0" dirty="0"/>
              <a:t> </a:t>
            </a:r>
            <a:r>
              <a:rPr lang="en-US" altLang="zh-CHS" baseline="0" dirty="0"/>
              <a:t>checks.</a:t>
            </a:r>
            <a:r>
              <a:rPr lang="zh-CHS" altLang="en-US" baseline="0" dirty="0"/>
              <a:t> </a:t>
            </a:r>
            <a:r>
              <a:rPr lang="en-US" altLang="zh-CHS" baseline="0" dirty="0"/>
              <a:t> At</a:t>
            </a:r>
            <a:r>
              <a:rPr lang="zh-CHS" altLang="en-US" baseline="0" dirty="0"/>
              <a:t> </a:t>
            </a:r>
            <a:r>
              <a:rPr lang="en-US" altLang="zh-CHS" baseline="0" dirty="0"/>
              <a:t>most,</a:t>
            </a:r>
            <a:r>
              <a:rPr lang="zh-CHS" altLang="en-US" baseline="0" dirty="0"/>
              <a:t> </a:t>
            </a:r>
            <a:r>
              <a:rPr lang="en-US" altLang="zh-CHS" baseline="0" dirty="0"/>
              <a:t>it</a:t>
            </a:r>
            <a:r>
              <a:rPr lang="zh-CHS" altLang="en-US" baseline="0" dirty="0"/>
              <a:t> </a:t>
            </a:r>
            <a:r>
              <a:rPr lang="en-US" altLang="zh-CHS" baseline="0" dirty="0"/>
              <a:t>is</a:t>
            </a:r>
            <a:r>
              <a:rPr lang="zh-CHS" altLang="en-US" baseline="0" dirty="0"/>
              <a:t> </a:t>
            </a:r>
            <a:r>
              <a:rPr lang="en-US" altLang="zh-CHS" baseline="0" dirty="0"/>
              <a:t>only</a:t>
            </a:r>
            <a:r>
              <a:rPr lang="zh-CHS" altLang="en-US" baseline="0" dirty="0"/>
              <a:t> </a:t>
            </a:r>
            <a:r>
              <a:rPr lang="en-US" altLang="zh-CHS" baseline="0" dirty="0"/>
              <a:t>30%</a:t>
            </a:r>
            <a:r>
              <a:rPr lang="zh-CHS" altLang="en-US" baseline="0" dirty="0"/>
              <a:t> </a:t>
            </a:r>
            <a:r>
              <a:rPr lang="en-US" altLang="zh-CHS" baseline="0" dirty="0"/>
              <a:t>of</a:t>
            </a:r>
            <a:r>
              <a:rPr lang="zh-CHS" altLang="en-US" baseline="0" dirty="0"/>
              <a:t> </a:t>
            </a:r>
            <a:r>
              <a:rPr lang="en-US" altLang="zh-CHS" baseline="0" dirty="0"/>
              <a:t>HDD.</a:t>
            </a:r>
            <a:r>
              <a:rPr lang="zh-CHS" altLang="en-US" baseline="0" dirty="0"/>
              <a:t> </a:t>
            </a:r>
            <a:r>
              <a:rPr lang="en-US" altLang="zh-CHS" baseline="0" dirty="0"/>
              <a:t> Both</a:t>
            </a:r>
            <a:r>
              <a:rPr lang="zh-CHS" altLang="en-US" baseline="0" dirty="0"/>
              <a:t> </a:t>
            </a:r>
            <a:r>
              <a:rPr lang="en-US" altLang="zh-CHS" baseline="0" dirty="0"/>
              <a:t>C-Reduce</a:t>
            </a:r>
            <a:r>
              <a:rPr lang="zh-CHS" altLang="en-US" baseline="0" dirty="0"/>
              <a:t> </a:t>
            </a:r>
            <a:r>
              <a:rPr lang="en-US" altLang="zh-CHS" baseline="0" dirty="0"/>
              <a:t>and</a:t>
            </a:r>
            <a:r>
              <a:rPr lang="zh-CHS" altLang="en-US" baseline="0" dirty="0"/>
              <a:t> </a:t>
            </a:r>
            <a:r>
              <a:rPr lang="en-US" altLang="zh-CHS" baseline="0" dirty="0"/>
              <a:t>DD</a:t>
            </a:r>
            <a:r>
              <a:rPr lang="zh-CHS" altLang="en-US" baseline="0" dirty="0"/>
              <a:t> </a:t>
            </a:r>
            <a:r>
              <a:rPr lang="en-US" altLang="zh-CHS" baseline="0" dirty="0"/>
              <a:t>have</a:t>
            </a:r>
            <a:r>
              <a:rPr lang="zh-CHS" altLang="en-US" baseline="0" dirty="0"/>
              <a:t> </a:t>
            </a:r>
            <a:r>
              <a:rPr lang="en-US" altLang="zh-CHS" baseline="0" dirty="0"/>
              <a:t>many</a:t>
            </a:r>
            <a:r>
              <a:rPr lang="zh-CHS" altLang="en-US" baseline="0" dirty="0"/>
              <a:t> </a:t>
            </a:r>
            <a:r>
              <a:rPr lang="en-US" altLang="zh-CHS" baseline="0" dirty="0"/>
              <a:t>more</a:t>
            </a:r>
            <a:r>
              <a:rPr lang="zh-CHS" altLang="en-US" baseline="0" dirty="0"/>
              <a:t> </a:t>
            </a:r>
            <a:r>
              <a:rPr lang="en-US" altLang="zh-CHS" baseline="0" dirty="0"/>
              <a:t>checks.</a:t>
            </a:r>
            <a:r>
              <a:rPr lang="zh-CHS" altLang="en-US" baseline="0"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43</a:t>
            </a:fld>
            <a:endParaRPr lang="en-US"/>
          </a:p>
        </p:txBody>
      </p:sp>
    </p:spTree>
    <p:extLst>
      <p:ext uri="{BB962C8B-B14F-4D97-AF65-F5344CB8AC3E}">
        <p14:creationId xmlns:p14="http://schemas.microsoft.com/office/powerpoint/2010/main" val="17878283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In</a:t>
            </a:r>
            <a:r>
              <a:rPr lang="zh-CHS" altLang="en-US" dirty="0"/>
              <a:t> </a:t>
            </a:r>
            <a:r>
              <a:rPr lang="en-US" altLang="zh-CHS" dirty="0"/>
              <a:t>our</a:t>
            </a:r>
            <a:r>
              <a:rPr lang="zh-CHS" altLang="en-US" dirty="0"/>
              <a:t> </a:t>
            </a:r>
            <a:r>
              <a:rPr lang="en-US" altLang="zh-CHS" dirty="0"/>
              <a:t>benchmarks,</a:t>
            </a:r>
            <a:r>
              <a:rPr lang="zh-CHS" altLang="en-US" dirty="0"/>
              <a:t> </a:t>
            </a:r>
            <a:r>
              <a:rPr lang="en-US" altLang="zh-CHS" dirty="0"/>
              <a:t>the</a:t>
            </a:r>
            <a:r>
              <a:rPr lang="zh-CHS" altLang="en-US" dirty="0"/>
              <a:t> </a:t>
            </a:r>
            <a:r>
              <a:rPr lang="en-US" altLang="zh-CHS" dirty="0"/>
              <a:t>property</a:t>
            </a:r>
            <a:r>
              <a:rPr lang="zh-CHS" altLang="en-US" dirty="0"/>
              <a:t> </a:t>
            </a:r>
            <a:r>
              <a:rPr lang="en-US" altLang="zh-CHS" dirty="0"/>
              <a:t>checks</a:t>
            </a:r>
            <a:r>
              <a:rPr lang="zh-CHS" altLang="en-US" dirty="0"/>
              <a:t> </a:t>
            </a:r>
            <a:r>
              <a:rPr lang="en-US" altLang="zh-CHS" dirty="0"/>
              <a:t>do</a:t>
            </a:r>
            <a:r>
              <a:rPr lang="zh-CHS" altLang="en-US" dirty="0"/>
              <a:t> </a:t>
            </a:r>
            <a:r>
              <a:rPr lang="en-US" altLang="zh-CHS" dirty="0"/>
              <a:t>no</a:t>
            </a:r>
            <a:r>
              <a:rPr lang="zh-CHS" altLang="en-US" dirty="0"/>
              <a:t> </a:t>
            </a:r>
            <a:r>
              <a:rPr lang="en-US" altLang="zh-CHS" dirty="0"/>
              <a:t>take</a:t>
            </a:r>
            <a:r>
              <a:rPr lang="zh-CHS" altLang="en-US" dirty="0"/>
              <a:t> </a:t>
            </a:r>
            <a:r>
              <a:rPr lang="en-US" altLang="zh-CHS" dirty="0"/>
              <a:t>constant</a:t>
            </a:r>
            <a:r>
              <a:rPr lang="zh-CHS" altLang="en-US" dirty="0"/>
              <a:t> </a:t>
            </a:r>
            <a:r>
              <a:rPr lang="en-US" altLang="zh-CHS" dirty="0"/>
              <a:t>time,</a:t>
            </a:r>
            <a:r>
              <a:rPr lang="zh-CHS" altLang="en-US" dirty="0"/>
              <a:t> </a:t>
            </a:r>
            <a:r>
              <a:rPr lang="en-US" altLang="zh-CHS" dirty="0"/>
              <a:t>because</a:t>
            </a:r>
            <a:r>
              <a:rPr lang="zh-CHS" altLang="en-US" dirty="0"/>
              <a:t> </a:t>
            </a:r>
            <a:r>
              <a:rPr lang="en-US" altLang="zh-CHS" dirty="0"/>
              <a:t>they</a:t>
            </a:r>
            <a:r>
              <a:rPr lang="zh-CHS" altLang="en-US" dirty="0"/>
              <a:t> </a:t>
            </a:r>
            <a:r>
              <a:rPr lang="en-US" altLang="zh-CHS" dirty="0"/>
              <a:t>are</a:t>
            </a:r>
            <a:r>
              <a:rPr lang="zh-CHS" altLang="en-US" dirty="0"/>
              <a:t> </a:t>
            </a:r>
            <a:r>
              <a:rPr lang="en-US" altLang="zh-CHS" dirty="0"/>
              <a:t>heavily</a:t>
            </a:r>
            <a:r>
              <a:rPr lang="zh-CHS" altLang="en-US" dirty="0"/>
              <a:t> </a:t>
            </a:r>
            <a:r>
              <a:rPr lang="en-US" altLang="zh-CHS" dirty="0"/>
              <a:t>optimized,</a:t>
            </a:r>
            <a:r>
              <a:rPr lang="zh-CHS" altLang="en-US" dirty="0"/>
              <a:t> </a:t>
            </a:r>
            <a:r>
              <a:rPr lang="en-US" altLang="zh-CHS" dirty="0"/>
              <a:t>so</a:t>
            </a:r>
            <a:r>
              <a:rPr lang="zh-CHS" altLang="en-US" dirty="0"/>
              <a:t> </a:t>
            </a:r>
            <a:r>
              <a:rPr lang="en-US" altLang="zh-CHS" dirty="0"/>
              <a:t>we</a:t>
            </a:r>
            <a:r>
              <a:rPr lang="zh-CHS" altLang="en-US" dirty="0"/>
              <a:t> </a:t>
            </a:r>
            <a:r>
              <a:rPr lang="en-US" altLang="zh-CHS" dirty="0"/>
              <a:t>also</a:t>
            </a:r>
            <a:r>
              <a:rPr lang="zh-CHS" altLang="en-US" dirty="0"/>
              <a:t> </a:t>
            </a:r>
            <a:r>
              <a:rPr lang="en-US" altLang="zh-CHS" dirty="0"/>
              <a:t>measure</a:t>
            </a:r>
            <a:r>
              <a:rPr lang="zh-CHS" altLang="en-US" dirty="0"/>
              <a:t> </a:t>
            </a:r>
            <a:r>
              <a:rPr lang="en-US" altLang="zh-CHS" dirty="0"/>
              <a:t>the actual reduction</a:t>
            </a:r>
            <a:r>
              <a:rPr lang="zh-CHS" altLang="en-US" dirty="0"/>
              <a:t> </a:t>
            </a:r>
            <a:r>
              <a:rPr lang="en-US" altLang="zh-CHS" dirty="0"/>
              <a:t>time.</a:t>
            </a:r>
            <a:r>
              <a:rPr lang="zh-CHS" altLang="en-US" dirty="0"/>
              <a:t> </a:t>
            </a:r>
            <a:r>
              <a:rPr lang="en-US" altLang="zh-CHS" dirty="0" err="1"/>
              <a:t>Perses</a:t>
            </a:r>
            <a:r>
              <a:rPr lang="zh-CHS" altLang="en-US" dirty="0"/>
              <a:t> </a:t>
            </a:r>
            <a:r>
              <a:rPr lang="en-US" altLang="zh-CHS" dirty="0"/>
              <a:t>is</a:t>
            </a:r>
            <a:r>
              <a:rPr lang="zh-CHS" altLang="en-US" dirty="0"/>
              <a:t> </a:t>
            </a:r>
            <a:r>
              <a:rPr lang="en-US" altLang="zh-CHS" dirty="0"/>
              <a:t>always</a:t>
            </a:r>
            <a:r>
              <a:rPr lang="zh-CHS" altLang="en-US" dirty="0"/>
              <a:t> </a:t>
            </a:r>
            <a:r>
              <a:rPr lang="en-US" altLang="zh-CHS" dirty="0"/>
              <a:t>faster</a:t>
            </a:r>
            <a:r>
              <a:rPr lang="zh-CHS" altLang="en-US" dirty="0"/>
              <a:t> </a:t>
            </a:r>
            <a:r>
              <a:rPr lang="en-US" altLang="zh-CHS" dirty="0"/>
              <a:t>than</a:t>
            </a:r>
            <a:r>
              <a:rPr lang="zh-CHS" altLang="en-US" dirty="0"/>
              <a:t> </a:t>
            </a:r>
            <a:r>
              <a:rPr lang="en-US" altLang="zh-CHS" dirty="0"/>
              <a:t>the</a:t>
            </a:r>
            <a:r>
              <a:rPr lang="zh-CHS" altLang="en-US" dirty="0"/>
              <a:t> </a:t>
            </a:r>
            <a:r>
              <a:rPr lang="en-US" altLang="zh-CHS" dirty="0"/>
              <a:t>other</a:t>
            </a:r>
            <a:r>
              <a:rPr lang="zh-CHS" altLang="en-US" dirty="0"/>
              <a:t> </a:t>
            </a:r>
            <a:r>
              <a:rPr lang="en-US" altLang="zh-CHS" dirty="0"/>
              <a:t>three</a:t>
            </a:r>
            <a:r>
              <a:rPr lang="zh-CHS" altLang="en-US" dirty="0"/>
              <a:t> </a:t>
            </a:r>
            <a:r>
              <a:rPr lang="en-US" altLang="zh-CHS" dirty="0"/>
              <a:t>tools.</a:t>
            </a:r>
            <a:r>
              <a:rPr lang="zh-CHS" altLang="en-US" dirty="0"/>
              <a:t> </a:t>
            </a:r>
            <a:r>
              <a:rPr lang="en-US" altLang="zh-CHS" dirty="0"/>
              <a:t>We</a:t>
            </a:r>
            <a:r>
              <a:rPr lang="zh-CHS" altLang="en-US" dirty="0"/>
              <a:t> </a:t>
            </a:r>
            <a:r>
              <a:rPr lang="en-US" altLang="zh-CHS" dirty="0"/>
              <a:t>also</a:t>
            </a:r>
            <a:r>
              <a:rPr lang="zh-CHS" altLang="en-US" dirty="0"/>
              <a:t> </a:t>
            </a:r>
            <a:r>
              <a:rPr lang="en-US" altLang="zh-CHS" dirty="0"/>
              <a:t>measure</a:t>
            </a:r>
            <a:r>
              <a:rPr lang="zh-CHS" altLang="en-US" dirty="0"/>
              <a:t> </a:t>
            </a:r>
            <a:r>
              <a:rPr lang="en-US" altLang="zh-CHS" dirty="0"/>
              <a:t>the</a:t>
            </a:r>
            <a:r>
              <a:rPr lang="zh-CHS" altLang="en-US" dirty="0"/>
              <a:t> </a:t>
            </a:r>
            <a:r>
              <a:rPr lang="en-US" altLang="zh-CHS" dirty="0"/>
              <a:t>reduction</a:t>
            </a:r>
            <a:r>
              <a:rPr lang="zh-CHS" altLang="en-US" dirty="0"/>
              <a:t> </a:t>
            </a:r>
            <a:r>
              <a:rPr lang="en-US" altLang="zh-CHS" dirty="0"/>
              <a:t>speed,</a:t>
            </a:r>
            <a:r>
              <a:rPr lang="zh-CHS" altLang="en-US" dirty="0"/>
              <a:t> </a:t>
            </a:r>
            <a:r>
              <a:rPr lang="en-US" altLang="zh-CHS" dirty="0"/>
              <a:t>which</a:t>
            </a:r>
            <a:r>
              <a:rPr lang="zh-CHS" altLang="en-US" dirty="0"/>
              <a:t> </a:t>
            </a:r>
            <a:r>
              <a:rPr lang="en-US" altLang="zh-CHS" dirty="0"/>
              <a:t>is</a:t>
            </a:r>
            <a:r>
              <a:rPr lang="zh-CHS" altLang="en-US" dirty="0"/>
              <a:t> </a:t>
            </a:r>
            <a:r>
              <a:rPr lang="en-US" altLang="zh-CHS" dirty="0"/>
              <a:t>the</a:t>
            </a:r>
            <a:r>
              <a:rPr lang="zh-CHS" altLang="en-US" dirty="0"/>
              <a:t> </a:t>
            </a:r>
            <a:r>
              <a:rPr lang="en-US" altLang="zh-CHS" dirty="0"/>
              <a:t>number</a:t>
            </a:r>
            <a:r>
              <a:rPr lang="zh-CHS" altLang="en-US" dirty="0"/>
              <a:t> </a:t>
            </a:r>
            <a:r>
              <a:rPr lang="en-US" altLang="zh-CHS" dirty="0"/>
              <a:t>of</a:t>
            </a:r>
            <a:r>
              <a:rPr lang="zh-CHS" altLang="en-US" dirty="0"/>
              <a:t> </a:t>
            </a:r>
            <a:r>
              <a:rPr lang="en-US" altLang="zh-CHS" dirty="0"/>
              <a:t>tokens</a:t>
            </a:r>
            <a:r>
              <a:rPr lang="zh-CHS" altLang="en-US" dirty="0"/>
              <a:t> </a:t>
            </a:r>
            <a:r>
              <a:rPr lang="en-US" altLang="zh-CHS" dirty="0"/>
              <a:t>deleted</a:t>
            </a:r>
            <a:r>
              <a:rPr lang="zh-CHS" altLang="en-US" dirty="0"/>
              <a:t> </a:t>
            </a:r>
            <a:r>
              <a:rPr lang="en-US" altLang="zh-CHS" dirty="0"/>
              <a:t>per</a:t>
            </a:r>
            <a:r>
              <a:rPr lang="zh-CHS" altLang="en-US" dirty="0"/>
              <a:t> </a:t>
            </a:r>
            <a:r>
              <a:rPr lang="en-US" altLang="zh-CHS" dirty="0"/>
              <a:t>second.</a:t>
            </a:r>
            <a:r>
              <a:rPr lang="zh-CHS" altLang="en-US" dirty="0"/>
              <a:t> </a:t>
            </a:r>
            <a:r>
              <a:rPr lang="en-US" altLang="zh-CHS" dirty="0"/>
              <a:t>And</a:t>
            </a:r>
            <a:r>
              <a:rPr lang="zh-CHS" altLang="en-US" dirty="0"/>
              <a:t> </a:t>
            </a:r>
            <a:r>
              <a:rPr lang="en-US" altLang="zh-CHS" dirty="0" err="1"/>
              <a:t>Perses</a:t>
            </a:r>
            <a:r>
              <a:rPr lang="zh-CHS" altLang="en-US" dirty="0"/>
              <a:t> </a:t>
            </a:r>
            <a:r>
              <a:rPr lang="en-US" altLang="zh-CHS" dirty="0"/>
              <a:t>can</a:t>
            </a:r>
            <a:r>
              <a:rPr lang="zh-CHS" altLang="en-US" dirty="0"/>
              <a:t> </a:t>
            </a:r>
            <a:r>
              <a:rPr lang="en-US" altLang="zh-CHS" dirty="0"/>
              <a:t>quickly</a:t>
            </a:r>
            <a:r>
              <a:rPr lang="zh-CHS" altLang="en-US" dirty="0"/>
              <a:t> </a:t>
            </a:r>
            <a:r>
              <a:rPr lang="en-US" altLang="zh-CHS" dirty="0"/>
              <a:t>reduce</a:t>
            </a:r>
            <a:r>
              <a:rPr lang="zh-CHS" altLang="en-US" dirty="0"/>
              <a:t> </a:t>
            </a:r>
            <a:r>
              <a:rPr lang="en-US" altLang="zh-CHS" dirty="0"/>
              <a:t>programs</a:t>
            </a:r>
            <a:r>
              <a:rPr lang="zh-CHS" altLang="en-US" dirty="0"/>
              <a:t> </a:t>
            </a:r>
            <a:r>
              <a:rPr lang="en-US" altLang="zh-CHS" dirty="0"/>
              <a:t>to</a:t>
            </a:r>
            <a:r>
              <a:rPr lang="zh-CHS" altLang="en-US" dirty="0"/>
              <a:t> </a:t>
            </a:r>
            <a:r>
              <a:rPr lang="en-US" altLang="zh-CHS" dirty="0"/>
              <a:t>a</a:t>
            </a:r>
            <a:r>
              <a:rPr lang="zh-CHS" altLang="en-US" dirty="0"/>
              <a:t> </a:t>
            </a:r>
            <a:r>
              <a:rPr lang="en-US" altLang="zh-CHS" dirty="0"/>
              <a:t>reasonable</a:t>
            </a:r>
            <a:r>
              <a:rPr lang="zh-CHS" altLang="en-US" dirty="0"/>
              <a:t> </a:t>
            </a:r>
            <a:r>
              <a:rPr lang="en-US" altLang="zh-CHS" dirty="0"/>
              <a:t>size.</a:t>
            </a:r>
            <a:r>
              <a:rPr lang="zh-CHS" altLang="en-US" dirty="0"/>
              <a:t> </a:t>
            </a:r>
            <a:endParaRPr lang="en-US" altLang="zh-CHS" dirty="0"/>
          </a:p>
          <a:p>
            <a:endParaRPr lang="en-US" dirty="0"/>
          </a:p>
          <a:p>
            <a:r>
              <a:rPr lang="en-US" altLang="zh-CHS" dirty="0"/>
              <a:t>Another</a:t>
            </a:r>
            <a:r>
              <a:rPr lang="zh-CHS" altLang="en-US" dirty="0"/>
              <a:t> </a:t>
            </a:r>
            <a:r>
              <a:rPr lang="en-US" altLang="zh-CHS" dirty="0"/>
              <a:t>observation</a:t>
            </a:r>
            <a:r>
              <a:rPr lang="en-US" altLang="zh-CHS" baseline="0" dirty="0"/>
              <a:t> from</a:t>
            </a:r>
            <a:r>
              <a:rPr lang="zh-CHS" altLang="en-US" dirty="0"/>
              <a:t> </a:t>
            </a:r>
            <a:r>
              <a:rPr lang="en-US" altLang="zh-CHS" dirty="0"/>
              <a:t>the</a:t>
            </a:r>
            <a:r>
              <a:rPr lang="zh-CHS" altLang="en-US" dirty="0"/>
              <a:t> </a:t>
            </a:r>
            <a:r>
              <a:rPr lang="en-US" altLang="zh-CHS" dirty="0"/>
              <a:t>reduction</a:t>
            </a:r>
            <a:r>
              <a:rPr lang="zh-CHS" altLang="en-US" dirty="0"/>
              <a:t> </a:t>
            </a:r>
            <a:r>
              <a:rPr lang="en-US" altLang="zh-CHS" dirty="0"/>
              <a:t>speed</a:t>
            </a:r>
            <a:r>
              <a:rPr lang="en-US" altLang="zh-CHS" baseline="0" dirty="0"/>
              <a:t> result </a:t>
            </a:r>
            <a:r>
              <a:rPr lang="en-US" altLang="zh-CHS" dirty="0"/>
              <a:t>is</a:t>
            </a:r>
            <a:r>
              <a:rPr lang="en-US" altLang="zh-CHS" baseline="0" dirty="0"/>
              <a:t> that</a:t>
            </a:r>
            <a:r>
              <a:rPr lang="zh-CHS" altLang="en-US" dirty="0"/>
              <a:t> </a:t>
            </a:r>
            <a:r>
              <a:rPr lang="en-US" altLang="zh-CHS" dirty="0"/>
              <a:t>we</a:t>
            </a:r>
            <a:r>
              <a:rPr lang="zh-CHS" altLang="en-US" dirty="0"/>
              <a:t> </a:t>
            </a:r>
            <a:r>
              <a:rPr lang="en-US" altLang="zh-CHS" dirty="0"/>
              <a:t>can</a:t>
            </a:r>
            <a:r>
              <a:rPr lang="zh-CHS" altLang="en-US" dirty="0"/>
              <a:t> </a:t>
            </a:r>
            <a:r>
              <a:rPr lang="en-US" altLang="zh-CHS" dirty="0"/>
              <a:t>combine</a:t>
            </a:r>
            <a:r>
              <a:rPr lang="zh-CHS" altLang="en-US" dirty="0"/>
              <a:t> </a:t>
            </a:r>
            <a:r>
              <a:rPr lang="en-US" altLang="zh-CHS" dirty="0" err="1"/>
              <a:t>Perses</a:t>
            </a:r>
            <a:r>
              <a:rPr lang="zh-CHS" altLang="en-US" dirty="0"/>
              <a:t> </a:t>
            </a:r>
            <a:r>
              <a:rPr lang="en-US" altLang="zh-CHS" dirty="0"/>
              <a:t>with</a:t>
            </a:r>
            <a:r>
              <a:rPr lang="zh-CHS" altLang="en-US" dirty="0"/>
              <a:t> </a:t>
            </a:r>
            <a:r>
              <a:rPr lang="en-US" altLang="zh-CHS" dirty="0"/>
              <a:t>C-Reduce for reducing C/C++ programs.</a:t>
            </a:r>
            <a:r>
              <a:rPr lang="en-US" altLang="zh-CHS" baseline="0" dirty="0"/>
              <a:t>  </a:t>
            </a:r>
            <a:r>
              <a:rPr lang="en-US" altLang="zh-CHS" dirty="0"/>
              <a:t>We</a:t>
            </a:r>
            <a:r>
              <a:rPr lang="zh-CHS" altLang="en-US" dirty="0"/>
              <a:t> </a:t>
            </a:r>
            <a:r>
              <a:rPr lang="en-US" altLang="zh-CHS" dirty="0"/>
              <a:t>can</a:t>
            </a:r>
            <a:r>
              <a:rPr lang="zh-CHS" altLang="en-US" dirty="0"/>
              <a:t> </a:t>
            </a:r>
            <a:r>
              <a:rPr lang="en-US" altLang="zh-CHS" dirty="0"/>
              <a:t>first</a:t>
            </a:r>
            <a:r>
              <a:rPr lang="zh-CHS" altLang="en-US" dirty="0"/>
              <a:t> </a:t>
            </a:r>
            <a:r>
              <a:rPr lang="en-US" altLang="zh-CHS" dirty="0"/>
              <a:t>use</a:t>
            </a:r>
            <a:r>
              <a:rPr lang="en-US" altLang="zh-CHS" baseline="0" dirty="0"/>
              <a:t> </a:t>
            </a:r>
            <a:r>
              <a:rPr lang="en-US" altLang="zh-CHS" dirty="0" err="1"/>
              <a:t>Perses</a:t>
            </a:r>
            <a:r>
              <a:rPr lang="zh-CHS" altLang="en-US" dirty="0"/>
              <a:t> </a:t>
            </a:r>
            <a:r>
              <a:rPr lang="en-US" altLang="zh-CHS" dirty="0"/>
              <a:t>to</a:t>
            </a:r>
            <a:r>
              <a:rPr lang="zh-CHS" altLang="en-US" dirty="0"/>
              <a:t> </a:t>
            </a:r>
            <a:r>
              <a:rPr lang="en-US" altLang="zh-CHS" dirty="0"/>
              <a:t>quickly</a:t>
            </a:r>
            <a:r>
              <a:rPr lang="zh-CHS" altLang="en-US" dirty="0"/>
              <a:t> </a:t>
            </a:r>
            <a:r>
              <a:rPr lang="en-US" altLang="zh-CHS" dirty="0"/>
              <a:t>remove</a:t>
            </a:r>
            <a:r>
              <a:rPr lang="zh-CHS" altLang="en-US" dirty="0"/>
              <a:t> </a:t>
            </a:r>
            <a:r>
              <a:rPr lang="en-US" altLang="zh-CHS" dirty="0"/>
              <a:t>property-irrelevant</a:t>
            </a:r>
            <a:r>
              <a:rPr lang="zh-CHS" altLang="en-US" dirty="0"/>
              <a:t> </a:t>
            </a:r>
            <a:r>
              <a:rPr lang="en-US" altLang="zh-CHS" dirty="0"/>
              <a:t>elements,</a:t>
            </a:r>
            <a:r>
              <a:rPr lang="zh-CHS" altLang="en-US" dirty="0"/>
              <a:t> </a:t>
            </a:r>
            <a:r>
              <a:rPr lang="en-US" altLang="zh-CHS" dirty="0"/>
              <a:t>and</a:t>
            </a:r>
            <a:r>
              <a:rPr lang="zh-CHS" altLang="en-US" dirty="0"/>
              <a:t> </a:t>
            </a:r>
            <a:r>
              <a:rPr lang="en-US" altLang="zh-CHS" dirty="0"/>
              <a:t>then</a:t>
            </a:r>
            <a:r>
              <a:rPr lang="zh-CHS" altLang="en-US" dirty="0"/>
              <a:t> </a:t>
            </a:r>
            <a:r>
              <a:rPr lang="en-US" altLang="zh-CHS" dirty="0"/>
              <a:t>use</a:t>
            </a:r>
            <a:r>
              <a:rPr lang="zh-CHS" altLang="en-US" dirty="0"/>
              <a:t> </a:t>
            </a:r>
            <a:r>
              <a:rPr lang="en-US" altLang="zh-CHS" dirty="0"/>
              <a:t>C-reduce</a:t>
            </a:r>
            <a:r>
              <a:rPr lang="zh-CHS" altLang="en-US" dirty="0"/>
              <a:t> </a:t>
            </a:r>
            <a:r>
              <a:rPr lang="en-US" altLang="zh-CHS" dirty="0"/>
              <a:t>to</a:t>
            </a:r>
            <a:r>
              <a:rPr lang="zh-CHS" altLang="en-US" dirty="0"/>
              <a:t> </a:t>
            </a:r>
            <a:r>
              <a:rPr lang="en-US" altLang="zh-CHS" dirty="0"/>
              <a:t>further</a:t>
            </a:r>
            <a:r>
              <a:rPr lang="zh-CHS" altLang="en-US" dirty="0"/>
              <a:t> </a:t>
            </a:r>
            <a:r>
              <a:rPr lang="en-US" altLang="zh-CHS" dirty="0"/>
              <a:t>minimize</a:t>
            </a:r>
            <a:r>
              <a:rPr lang="zh-CHS" altLang="en-US" dirty="0"/>
              <a:t> </a:t>
            </a:r>
            <a:r>
              <a:rPr lang="en-US" altLang="zh-CHS" dirty="0"/>
              <a:t>the</a:t>
            </a:r>
            <a:r>
              <a:rPr lang="zh-CHS" altLang="en-US" dirty="0"/>
              <a:t> </a:t>
            </a:r>
            <a:r>
              <a:rPr lang="en-US" altLang="zh-CHS" dirty="0"/>
              <a:t>program</a:t>
            </a:r>
            <a:r>
              <a:rPr lang="zh-CHS" altLang="en-US" dirty="0"/>
              <a:t> </a:t>
            </a:r>
            <a:r>
              <a:rPr lang="en-US" altLang="zh-CHS" dirty="0"/>
              <a:t>to</a:t>
            </a:r>
            <a:r>
              <a:rPr lang="zh-CHS" altLang="en-US" dirty="0"/>
              <a:t> </a:t>
            </a:r>
            <a:r>
              <a:rPr lang="en-US" altLang="zh-CHS" dirty="0"/>
              <a:t>leverage</a:t>
            </a:r>
            <a:r>
              <a:rPr lang="zh-CHS" altLang="en-US" dirty="0"/>
              <a:t> </a:t>
            </a:r>
            <a:r>
              <a:rPr lang="en-US" altLang="zh-CHS" dirty="0"/>
              <a:t>the</a:t>
            </a:r>
            <a:r>
              <a:rPr lang="zh-CHS" altLang="en-US" dirty="0"/>
              <a:t> </a:t>
            </a:r>
            <a:r>
              <a:rPr lang="en-US" altLang="zh-CHS" dirty="0"/>
              <a:t>specialized</a:t>
            </a:r>
            <a:r>
              <a:rPr lang="zh-CHS" altLang="en-US" dirty="0"/>
              <a:t> </a:t>
            </a:r>
            <a:r>
              <a:rPr lang="en-US" altLang="zh-CHS" dirty="0"/>
              <a:t>program</a:t>
            </a:r>
            <a:r>
              <a:rPr lang="zh-CHS" altLang="en-US" dirty="0"/>
              <a:t> </a:t>
            </a:r>
            <a:r>
              <a:rPr lang="en-US" altLang="zh-CHS" dirty="0"/>
              <a:t>transformations</a:t>
            </a:r>
            <a:r>
              <a:rPr lang="zh-CHS" altLang="en-US" dirty="0"/>
              <a:t> </a:t>
            </a:r>
            <a:r>
              <a:rPr lang="en-US" altLang="zh-CHS" dirty="0"/>
              <a:t>in</a:t>
            </a:r>
            <a:r>
              <a:rPr lang="zh-CHS" altLang="en-US" dirty="0"/>
              <a:t> </a:t>
            </a:r>
            <a:r>
              <a:rPr lang="en-US" altLang="zh-CHS" dirty="0"/>
              <a:t>C-reduce</a:t>
            </a:r>
            <a:r>
              <a:rPr lang="en-US" altLang="zh-CHS" baseline="0" dirty="0"/>
              <a:t> for C/C++.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44</a:t>
            </a:fld>
            <a:endParaRPr lang="en-US"/>
          </a:p>
        </p:txBody>
      </p:sp>
    </p:spTree>
    <p:extLst>
      <p:ext uri="{BB962C8B-B14F-4D97-AF65-F5344CB8AC3E}">
        <p14:creationId xmlns:p14="http://schemas.microsoft.com/office/powerpoint/2010/main" val="17243462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HS" dirty="0"/>
              <a:t>This</a:t>
            </a:r>
            <a:r>
              <a:rPr lang="en-US" altLang="zh-CHS" baseline="0" dirty="0"/>
              <a:t> </a:t>
            </a:r>
            <a:r>
              <a:rPr lang="en-US" altLang="zh-CHS" dirty="0"/>
              <a:t>work</a:t>
            </a:r>
            <a:r>
              <a:rPr lang="en-US" altLang="zh-CHS" baseline="0" dirty="0"/>
              <a:t> has </a:t>
            </a:r>
            <a:r>
              <a:rPr lang="en-US" altLang="zh-CHS" dirty="0"/>
              <a:t>proposed</a:t>
            </a:r>
            <a:r>
              <a:rPr lang="zh-CHS" altLang="en-US" dirty="0"/>
              <a:t> </a:t>
            </a:r>
            <a:r>
              <a:rPr lang="en-US" altLang="zh-CHS" dirty="0"/>
              <a:t>a</a:t>
            </a:r>
            <a:r>
              <a:rPr lang="zh-CHS" altLang="en-US" dirty="0"/>
              <a:t> </a:t>
            </a:r>
            <a:r>
              <a:rPr lang="en-US" altLang="zh-CHS" dirty="0"/>
              <a:t>general, syntax-guided</a:t>
            </a:r>
            <a:r>
              <a:rPr lang="zh-CHS" altLang="en-US" dirty="0"/>
              <a:t> </a:t>
            </a:r>
            <a:r>
              <a:rPr lang="en-US" altLang="zh-CHS" dirty="0"/>
              <a:t>program</a:t>
            </a:r>
            <a:r>
              <a:rPr lang="zh-CHS" altLang="en-US" dirty="0"/>
              <a:t> </a:t>
            </a:r>
            <a:r>
              <a:rPr lang="en-US" altLang="zh-CHS" dirty="0"/>
              <a:t>reduction</a:t>
            </a:r>
            <a:r>
              <a:rPr lang="zh-CHS" altLang="en-US" dirty="0"/>
              <a:t> </a:t>
            </a:r>
            <a:r>
              <a:rPr lang="en-US" altLang="zh-CHS" dirty="0"/>
              <a:t>algorithm.</a:t>
            </a:r>
            <a:r>
              <a:rPr lang="zh-CHS" altLang="en-US" dirty="0"/>
              <a:t> </a:t>
            </a:r>
            <a:r>
              <a:rPr lang="en-US" altLang="zh-CHS" dirty="0"/>
              <a:t>It</a:t>
            </a:r>
            <a:r>
              <a:rPr lang="zh-CHS" altLang="en-US" dirty="0"/>
              <a:t> </a:t>
            </a:r>
            <a:r>
              <a:rPr lang="en-US" altLang="zh-CHS" dirty="0"/>
              <a:t>outperforms</a:t>
            </a:r>
            <a:r>
              <a:rPr lang="zh-CHS" altLang="en-US" dirty="0"/>
              <a:t> </a:t>
            </a:r>
            <a:r>
              <a:rPr lang="en-US" altLang="zh-CHS" dirty="0"/>
              <a:t>DD,</a:t>
            </a:r>
            <a:r>
              <a:rPr lang="zh-CHS" altLang="en-US" dirty="0"/>
              <a:t> </a:t>
            </a:r>
            <a:r>
              <a:rPr lang="en-US" altLang="zh-CHS" dirty="0"/>
              <a:t>HDD,</a:t>
            </a:r>
            <a:r>
              <a:rPr lang="zh-CHS" altLang="en-US" dirty="0"/>
              <a:t> </a:t>
            </a:r>
            <a:r>
              <a:rPr lang="en-US" altLang="zh-CHS" dirty="0"/>
              <a:t>and</a:t>
            </a:r>
            <a:r>
              <a:rPr lang="zh-CHS" altLang="en-US" dirty="0"/>
              <a:t> </a:t>
            </a:r>
            <a:r>
              <a:rPr lang="en-US" altLang="zh-CHS" dirty="0"/>
              <a:t>C-reduce.</a:t>
            </a:r>
            <a:r>
              <a:rPr lang="zh-CHS" altLang="en-US" dirty="0"/>
              <a:t> </a:t>
            </a:r>
            <a:r>
              <a:rPr lang="en-US" altLang="zh-CHS" dirty="0"/>
              <a:t>It</a:t>
            </a:r>
            <a:r>
              <a:rPr lang="zh-CHS" altLang="en-US" dirty="0"/>
              <a:t> </a:t>
            </a:r>
            <a:r>
              <a:rPr lang="en-US" altLang="zh-CHS" dirty="0"/>
              <a:t>is</a:t>
            </a:r>
            <a:r>
              <a:rPr lang="zh-CHS" altLang="en-US" dirty="0"/>
              <a:t> </a:t>
            </a:r>
            <a:r>
              <a:rPr lang="en-US" altLang="zh-CHS" dirty="0"/>
              <a:t>language-agnostic,</a:t>
            </a:r>
            <a:r>
              <a:rPr lang="zh-CHS" altLang="en-US" dirty="0"/>
              <a:t> </a:t>
            </a:r>
            <a:r>
              <a:rPr lang="en-US" altLang="zh-CHS" dirty="0"/>
              <a:t>and</a:t>
            </a:r>
            <a:r>
              <a:rPr lang="zh-CHS" altLang="en-US" dirty="0"/>
              <a:t> </a:t>
            </a:r>
            <a:r>
              <a:rPr lang="en-US" altLang="zh-CHS" dirty="0"/>
              <a:t>can</a:t>
            </a:r>
            <a:r>
              <a:rPr lang="zh-CHS" altLang="en-US" dirty="0"/>
              <a:t> </a:t>
            </a:r>
            <a:r>
              <a:rPr lang="en-US" altLang="zh-CHS" dirty="0"/>
              <a:t>easily</a:t>
            </a:r>
            <a:r>
              <a:rPr lang="zh-CHS" altLang="en-US" dirty="0"/>
              <a:t> </a:t>
            </a:r>
            <a:r>
              <a:rPr lang="en-US" altLang="zh-CHS" dirty="0"/>
              <a:t>support</a:t>
            </a:r>
            <a:r>
              <a:rPr lang="zh-CHS" altLang="en-US" dirty="0"/>
              <a:t> </a:t>
            </a:r>
            <a:r>
              <a:rPr lang="en-US" altLang="zh-CHS" dirty="0"/>
              <a:t>new</a:t>
            </a:r>
            <a:r>
              <a:rPr lang="zh-CHS" altLang="en-US" dirty="0"/>
              <a:t> </a:t>
            </a:r>
            <a:r>
              <a:rPr lang="en-US" altLang="zh-CHS" dirty="0"/>
              <a:t>languages.</a:t>
            </a:r>
            <a:r>
              <a:rPr lang="zh-CHS" altLang="en-US" dirty="0"/>
              <a:t> </a:t>
            </a:r>
            <a:r>
              <a:rPr lang="en-US" altLang="zh-CHS" dirty="0"/>
              <a:t> In</a:t>
            </a:r>
            <a:r>
              <a:rPr lang="zh-CHS" altLang="en-US" dirty="0"/>
              <a:t> </a:t>
            </a:r>
            <a:r>
              <a:rPr lang="en-US" altLang="zh-CHS" dirty="0"/>
              <a:t>fact,</a:t>
            </a:r>
            <a:r>
              <a:rPr lang="zh-CHS" altLang="en-US" dirty="0"/>
              <a:t> </a:t>
            </a:r>
            <a:r>
              <a:rPr lang="en-US" altLang="zh-CHS" dirty="0"/>
              <a:t>we</a:t>
            </a:r>
            <a:r>
              <a:rPr lang="zh-CHS" altLang="en-US" dirty="0"/>
              <a:t> </a:t>
            </a:r>
            <a:r>
              <a:rPr lang="en-US" altLang="zh-CHS" dirty="0"/>
              <a:t>showed</a:t>
            </a:r>
            <a:r>
              <a:rPr lang="zh-CHS" altLang="en-US" dirty="0"/>
              <a:t> </a:t>
            </a:r>
            <a:r>
              <a:rPr lang="en-US" altLang="zh-CHS" dirty="0"/>
              <a:t>in</a:t>
            </a:r>
            <a:r>
              <a:rPr lang="zh-CHS" altLang="en-US" dirty="0"/>
              <a:t> </a:t>
            </a:r>
            <a:r>
              <a:rPr lang="en-US" altLang="zh-CHS" dirty="0"/>
              <a:t>the</a:t>
            </a:r>
            <a:r>
              <a:rPr lang="en-US" altLang="zh-CHS" baseline="0" dirty="0"/>
              <a:t> </a:t>
            </a:r>
            <a:r>
              <a:rPr lang="en-US" altLang="zh-CHS" dirty="0"/>
              <a:t>paper</a:t>
            </a:r>
            <a:r>
              <a:rPr lang="zh-CHS" altLang="en-US" dirty="0"/>
              <a:t> </a:t>
            </a:r>
            <a:r>
              <a:rPr lang="en-US" altLang="zh-CHS" dirty="0"/>
              <a:t>promising</a:t>
            </a:r>
            <a:r>
              <a:rPr lang="en-US" altLang="zh-CHS" baseline="0" dirty="0"/>
              <a:t> </a:t>
            </a:r>
            <a:r>
              <a:rPr lang="en-US" altLang="zh-CHS" dirty="0"/>
              <a:t>results in adopting</a:t>
            </a:r>
            <a:r>
              <a:rPr lang="zh-CHS" altLang="en-US" dirty="0"/>
              <a:t> </a:t>
            </a:r>
            <a:r>
              <a:rPr lang="en-US" altLang="zh-CHS" dirty="0" err="1"/>
              <a:t>Perses</a:t>
            </a:r>
            <a:r>
              <a:rPr lang="zh-CHS" altLang="en-US" dirty="0"/>
              <a:t> </a:t>
            </a:r>
            <a:r>
              <a:rPr lang="en-US" altLang="zh-CHS" dirty="0"/>
              <a:t>to</a:t>
            </a:r>
            <a:r>
              <a:rPr lang="en-US" altLang="zh-CHS" baseline="0" dirty="0"/>
              <a:t> reduce </a:t>
            </a:r>
            <a:r>
              <a:rPr lang="en-US" altLang="zh-CHS" dirty="0"/>
              <a:t>Java</a:t>
            </a:r>
            <a:r>
              <a:rPr lang="zh-CHS" altLang="en-US" dirty="0"/>
              <a:t> </a:t>
            </a:r>
            <a:r>
              <a:rPr lang="en-US" altLang="zh-CHS" dirty="0"/>
              <a:t>programs.</a:t>
            </a:r>
            <a:r>
              <a:rPr lang="en-US" altLang="zh-CHS" baseline="0"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45</a:t>
            </a:fld>
            <a:endParaRPr lang="en-US"/>
          </a:p>
        </p:txBody>
      </p:sp>
    </p:spTree>
    <p:extLst>
      <p:ext uri="{BB962C8B-B14F-4D97-AF65-F5344CB8AC3E}">
        <p14:creationId xmlns:p14="http://schemas.microsoft.com/office/powerpoint/2010/main" val="1380020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Program reduction</a:t>
            </a:r>
            <a:r>
              <a:rPr lang="en-US" baseline="0" dirty="0"/>
              <a:t> can be viewed as</a:t>
            </a:r>
            <a:r>
              <a:rPr lang="en-US" dirty="0"/>
              <a:t> </a:t>
            </a:r>
            <a:r>
              <a:rPr lang="en-US" baseline="0" dirty="0"/>
              <a:t>a specific</a:t>
            </a:r>
            <a:r>
              <a:rPr lang="en-US" dirty="0"/>
              <a:t> </a:t>
            </a:r>
            <a:r>
              <a:rPr lang="en-US" altLang="zh-CHS" dirty="0"/>
              <a:t>instance</a:t>
            </a:r>
            <a:r>
              <a:rPr lang="en-US" dirty="0"/>
              <a:t> of test input minimization,</a:t>
            </a:r>
            <a:r>
              <a:rPr lang="en-US" baseline="0" dirty="0"/>
              <a:t> for which, delta debugging, for example, is the most well-known technique.  For program reduction, </a:t>
            </a:r>
            <a:r>
              <a:rPr lang="en-US" dirty="0"/>
              <a:t>the test input is a program.</a:t>
            </a:r>
          </a:p>
        </p:txBody>
      </p:sp>
      <p:sp>
        <p:nvSpPr>
          <p:cNvPr id="4" name="Slide Number Placeholder 3"/>
          <p:cNvSpPr>
            <a:spLocks noGrp="1"/>
          </p:cNvSpPr>
          <p:nvPr>
            <p:ph type="sldNum" sz="quarter" idx="10"/>
          </p:nvPr>
        </p:nvSpPr>
        <p:spPr/>
        <p:txBody>
          <a:bodyPr/>
          <a:lstStyle/>
          <a:p>
            <a:fld id="{097DEC65-AC0F-A940-B50C-80256AD8F3D4}" type="slidenum">
              <a:rPr lang="en-US" smtClean="0"/>
              <a:t>5</a:t>
            </a:fld>
            <a:endParaRPr lang="en-US"/>
          </a:p>
        </p:txBody>
      </p:sp>
    </p:spTree>
    <p:extLst>
      <p:ext uri="{BB962C8B-B14F-4D97-AF65-F5344CB8AC3E}">
        <p14:creationId xmlns:p14="http://schemas.microsoft.com/office/powerpoint/2010/main" val="2143248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a:t>
            </a:r>
            <a:r>
              <a:rPr lang="en-US" baseline="0" dirty="0"/>
              <a:t> program reduction?  It </a:t>
            </a:r>
            <a:r>
              <a:rPr lang="en-US" dirty="0"/>
              <a:t>has been an important problem,</a:t>
            </a:r>
            <a:r>
              <a:rPr lang="en-US" baseline="0" dirty="0"/>
              <a:t> and the most important use is to help with debugging</a:t>
            </a:r>
            <a:r>
              <a:rPr lang="en-US" dirty="0"/>
              <a:t>.  For example, the property \psi can represent</a:t>
            </a:r>
            <a:r>
              <a:rPr lang="en-US" baseline="0" dirty="0"/>
              <a:t> </a:t>
            </a:r>
            <a:r>
              <a:rPr lang="en-US" dirty="0"/>
              <a:t>a bug in a static analysis tool, such as Frama-C, Soot, or </a:t>
            </a:r>
            <a:r>
              <a:rPr lang="en-US" dirty="0" err="1"/>
              <a:t>Wala</a:t>
            </a:r>
            <a:r>
              <a:rPr lang="en-US" baseline="0" dirty="0"/>
              <a:t>, that is triggered by a large program being analyzed.  </a:t>
            </a:r>
            <a:r>
              <a:rPr lang="en-US" dirty="0"/>
              <a:t>The program reducer can minimize this</a:t>
            </a:r>
            <a:r>
              <a:rPr lang="en-US" baseline="0" dirty="0"/>
              <a:t> </a:t>
            </a:r>
            <a:r>
              <a:rPr lang="en-US" baseline="0" dirty="0" err="1"/>
              <a:t>byg</a:t>
            </a:r>
            <a:r>
              <a:rPr lang="en-US" dirty="0"/>
              <a:t>-triggering program to help the tool developers debug their analysis.</a:t>
            </a:r>
            <a:r>
              <a:rPr lang="en-US" baseline="0" dirty="0"/>
              <a:t> </a:t>
            </a:r>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6</a:t>
            </a:fld>
            <a:endParaRPr lang="en-US"/>
          </a:p>
        </p:txBody>
      </p:sp>
    </p:spTree>
    <p:extLst>
      <p:ext uri="{BB962C8B-B14F-4D97-AF65-F5344CB8AC3E}">
        <p14:creationId xmlns:p14="http://schemas.microsoft.com/office/powerpoint/2010/main" val="756283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the property can encode a bug in a refactoring engine. </a:t>
            </a:r>
          </a:p>
        </p:txBody>
      </p:sp>
      <p:sp>
        <p:nvSpPr>
          <p:cNvPr id="4" name="Slide Number Placeholder 3"/>
          <p:cNvSpPr>
            <a:spLocks noGrp="1"/>
          </p:cNvSpPr>
          <p:nvPr>
            <p:ph type="sldNum" sz="quarter" idx="10"/>
          </p:nvPr>
        </p:nvSpPr>
        <p:spPr/>
        <p:txBody>
          <a:bodyPr/>
          <a:lstStyle/>
          <a:p>
            <a:fld id="{097DEC65-AC0F-A940-B50C-80256AD8F3D4}" type="slidenum">
              <a:rPr lang="en-US" smtClean="0"/>
              <a:t>7</a:t>
            </a:fld>
            <a:endParaRPr lang="en-US"/>
          </a:p>
        </p:txBody>
      </p:sp>
    </p:spTree>
    <p:extLst>
      <p:ext uri="{BB962C8B-B14F-4D97-AF65-F5344CB8AC3E}">
        <p14:creationId xmlns:p14="http://schemas.microsoft.com/office/powerpoint/2010/main" val="3243552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a bug in a compiler.  For example, GCC has more than 80 thousand bug reports, and LLVM has more than 37 thousand bug reports.</a:t>
            </a:r>
            <a:r>
              <a:rPr lang="en-US" baseline="0" dirty="0"/>
              <a:t>  Many </a:t>
            </a:r>
            <a:r>
              <a:rPr lang="en-US" dirty="0"/>
              <a:t>of them needed</a:t>
            </a:r>
            <a:r>
              <a:rPr lang="en-US" baseline="0" dirty="0"/>
              <a:t> or </a:t>
            </a:r>
            <a:r>
              <a:rPr lang="en-US" dirty="0"/>
              <a:t>involved program reduction.  </a:t>
            </a:r>
          </a:p>
        </p:txBody>
      </p:sp>
      <p:sp>
        <p:nvSpPr>
          <p:cNvPr id="4" name="Slide Number Placeholder 3"/>
          <p:cNvSpPr>
            <a:spLocks noGrp="1"/>
          </p:cNvSpPr>
          <p:nvPr>
            <p:ph type="sldNum" sz="quarter" idx="10"/>
          </p:nvPr>
        </p:nvSpPr>
        <p:spPr/>
        <p:txBody>
          <a:bodyPr/>
          <a:lstStyle/>
          <a:p>
            <a:fld id="{097DEC65-AC0F-A940-B50C-80256AD8F3D4}" type="slidenum">
              <a:rPr lang="en-US" smtClean="0"/>
              <a:t>8</a:t>
            </a:fld>
            <a:endParaRPr lang="en-US"/>
          </a:p>
        </p:txBody>
      </p:sp>
    </p:spTree>
    <p:extLst>
      <p:ext uri="{BB962C8B-B14F-4D97-AF65-F5344CB8AC3E}">
        <p14:creationId xmlns:p14="http://schemas.microsoft.com/office/powerpoint/2010/main" val="459253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Developers</a:t>
            </a:r>
            <a:r>
              <a:rPr lang="en-US" baseline="0" dirty="0"/>
              <a:t> appreciate and often demand succinct test programs.   Indeed, </a:t>
            </a:r>
            <a:r>
              <a:rPr lang="en-US" dirty="0"/>
              <a:t>program reduction is highly recommended by the compiler community.  </a:t>
            </a:r>
            <a:r>
              <a:rPr lang="en-US" altLang="zh-CHS" dirty="0"/>
              <a:t>For</a:t>
            </a:r>
            <a:r>
              <a:rPr lang="zh-CHS" altLang="en-US" dirty="0"/>
              <a:t> </a:t>
            </a:r>
            <a:r>
              <a:rPr lang="en-US" altLang="zh-CHS" dirty="0"/>
              <a:t>example,</a:t>
            </a:r>
            <a:r>
              <a:rPr lang="zh-CHS" altLang="en-US" dirty="0"/>
              <a:t> </a:t>
            </a:r>
            <a:r>
              <a:rPr lang="en-US" altLang="zh-CHS" dirty="0"/>
              <a:t>t</a:t>
            </a:r>
            <a:r>
              <a:rPr lang="en-US" dirty="0"/>
              <a:t>his screenshot</a:t>
            </a:r>
            <a:r>
              <a:rPr lang="en-US" baseline="0" dirty="0"/>
              <a:t> was</a:t>
            </a:r>
            <a:r>
              <a:rPr lang="en-US" dirty="0"/>
              <a:t> taken from GCC’s website, and lists</a:t>
            </a:r>
            <a:r>
              <a:rPr lang="en-US" baseline="0" dirty="0"/>
              <a:t> guidelines and</a:t>
            </a:r>
            <a:r>
              <a:rPr lang="en-US" dirty="0"/>
              <a:t> steps for producing </a:t>
            </a:r>
            <a:r>
              <a:rPr lang="en-US" baseline="0" dirty="0"/>
              <a:t>small</a:t>
            </a:r>
            <a:r>
              <a:rPr lang="en-US" dirty="0"/>
              <a:t>,</a:t>
            </a:r>
            <a:r>
              <a:rPr lang="en-US" baseline="0" dirty="0"/>
              <a:t> </a:t>
            </a:r>
            <a:r>
              <a:rPr lang="en-US" dirty="0"/>
              <a:t>good test cases.</a:t>
            </a:r>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097DEC65-AC0F-A940-B50C-80256AD8F3D4}" type="slidenum">
              <a:rPr lang="en-US" smtClean="0"/>
              <a:t>9</a:t>
            </a:fld>
            <a:endParaRPr lang="en-US"/>
          </a:p>
        </p:txBody>
      </p:sp>
    </p:spTree>
    <p:extLst>
      <p:ext uri="{BB962C8B-B14F-4D97-AF65-F5344CB8AC3E}">
        <p14:creationId xmlns:p14="http://schemas.microsoft.com/office/powerpoint/2010/main" val="1430403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2C695-4D04-C84C-AA3C-85BC77A934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D45EFC2-574F-5A43-BBB3-744F8D5F80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7B36AF2-DF71-4545-BCBA-F2E2FAD55060}"/>
              </a:ext>
            </a:extLst>
          </p:cNvPr>
          <p:cNvSpPr>
            <a:spLocks noGrp="1"/>
          </p:cNvSpPr>
          <p:nvPr>
            <p:ph type="dt" sz="half" idx="10"/>
          </p:nvPr>
        </p:nvSpPr>
        <p:spPr/>
        <p:txBody>
          <a:bodyPr/>
          <a:lstStyle/>
          <a:p>
            <a:fld id="{9384C9E7-0055-4144-A8D7-A40FC5AD43B1}" type="datetime1">
              <a:rPr lang="en-CA" smtClean="0"/>
              <a:t>2025-02-04</a:t>
            </a:fld>
            <a:endParaRPr lang="en-US"/>
          </a:p>
        </p:txBody>
      </p:sp>
      <p:sp>
        <p:nvSpPr>
          <p:cNvPr id="5" name="Footer Placeholder 4">
            <a:extLst>
              <a:ext uri="{FF2B5EF4-FFF2-40B4-BE49-F238E27FC236}">
                <a16:creationId xmlns:a16="http://schemas.microsoft.com/office/drawing/2014/main" id="{B7DF06AB-DF01-324B-BC79-CADBD5D858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2BD8C8-B636-D84B-B2B3-A8C0DE796431}"/>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189641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CDFE3-56EB-B64F-8D04-BF5E0E4A9D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FD944C0-4A54-D342-84D3-AA0F8D86683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6D0190-7E63-DB49-9156-AADABDC490C9}"/>
              </a:ext>
            </a:extLst>
          </p:cNvPr>
          <p:cNvSpPr>
            <a:spLocks noGrp="1"/>
          </p:cNvSpPr>
          <p:nvPr>
            <p:ph type="dt" sz="half" idx="10"/>
          </p:nvPr>
        </p:nvSpPr>
        <p:spPr/>
        <p:txBody>
          <a:bodyPr/>
          <a:lstStyle/>
          <a:p>
            <a:fld id="{2B04673F-BE3E-9D44-B13D-2A02356AA83B}" type="datetime1">
              <a:rPr lang="en-CA" smtClean="0"/>
              <a:t>2025-02-04</a:t>
            </a:fld>
            <a:endParaRPr lang="en-US"/>
          </a:p>
        </p:txBody>
      </p:sp>
      <p:sp>
        <p:nvSpPr>
          <p:cNvPr id="5" name="Footer Placeholder 4">
            <a:extLst>
              <a:ext uri="{FF2B5EF4-FFF2-40B4-BE49-F238E27FC236}">
                <a16:creationId xmlns:a16="http://schemas.microsoft.com/office/drawing/2014/main" id="{2D9A2AE3-A709-4149-9EDA-29C14800AB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1901AA-45EB-904A-8279-85018E0FE27B}"/>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2916484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82FD00-51B7-894B-AE2C-0DAB6D4BCBA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787384-A50C-9A4C-BCA4-3DF12E95BAB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B00349-A1D3-CF48-8C85-5DAC91F414BD}"/>
              </a:ext>
            </a:extLst>
          </p:cNvPr>
          <p:cNvSpPr>
            <a:spLocks noGrp="1"/>
          </p:cNvSpPr>
          <p:nvPr>
            <p:ph type="dt" sz="half" idx="10"/>
          </p:nvPr>
        </p:nvSpPr>
        <p:spPr/>
        <p:txBody>
          <a:bodyPr/>
          <a:lstStyle/>
          <a:p>
            <a:fld id="{42398AF2-C12D-AC45-8362-E58CBC634A0C}" type="datetime1">
              <a:rPr lang="en-CA" smtClean="0"/>
              <a:t>2025-02-04</a:t>
            </a:fld>
            <a:endParaRPr lang="en-US"/>
          </a:p>
        </p:txBody>
      </p:sp>
      <p:sp>
        <p:nvSpPr>
          <p:cNvPr id="5" name="Footer Placeholder 4">
            <a:extLst>
              <a:ext uri="{FF2B5EF4-FFF2-40B4-BE49-F238E27FC236}">
                <a16:creationId xmlns:a16="http://schemas.microsoft.com/office/drawing/2014/main" id="{4E48EC5D-C5DC-234C-9A72-7F45B8A736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2A2770-07B0-C747-BC2D-5374D05CDC3D}"/>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3257709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06F6B-B840-D841-8983-DA81679FC2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AEAA7E-7B3E-1F4D-8D4A-F7583191E4E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404A1E-F0BC-2C49-9388-E2849820D0BD}"/>
              </a:ext>
            </a:extLst>
          </p:cNvPr>
          <p:cNvSpPr>
            <a:spLocks noGrp="1"/>
          </p:cNvSpPr>
          <p:nvPr>
            <p:ph type="dt" sz="half" idx="10"/>
          </p:nvPr>
        </p:nvSpPr>
        <p:spPr/>
        <p:txBody>
          <a:bodyPr/>
          <a:lstStyle/>
          <a:p>
            <a:fld id="{C7C0A366-53CA-1143-BFA5-834407B714AD}" type="datetime1">
              <a:rPr lang="en-CA" smtClean="0"/>
              <a:t>2025-02-04</a:t>
            </a:fld>
            <a:endParaRPr lang="en-US"/>
          </a:p>
        </p:txBody>
      </p:sp>
      <p:sp>
        <p:nvSpPr>
          <p:cNvPr id="5" name="Footer Placeholder 4">
            <a:extLst>
              <a:ext uri="{FF2B5EF4-FFF2-40B4-BE49-F238E27FC236}">
                <a16:creationId xmlns:a16="http://schemas.microsoft.com/office/drawing/2014/main" id="{B5C520A8-A5F2-E94F-8738-B5E0DE85B6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2A63DD-72B4-E443-97DB-3CE9972C441A}"/>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1942978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75783-1DEB-084D-BD9F-2949B36565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F1F494C-6EAB-D64F-89C7-96169F66D8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B28DAFE-9944-CB4C-B5A6-95C24DD6370C}"/>
              </a:ext>
            </a:extLst>
          </p:cNvPr>
          <p:cNvSpPr>
            <a:spLocks noGrp="1"/>
          </p:cNvSpPr>
          <p:nvPr>
            <p:ph type="dt" sz="half" idx="10"/>
          </p:nvPr>
        </p:nvSpPr>
        <p:spPr/>
        <p:txBody>
          <a:bodyPr/>
          <a:lstStyle/>
          <a:p>
            <a:fld id="{BE71653A-F920-6541-A459-48029E6B25D5}" type="datetime1">
              <a:rPr lang="en-CA" smtClean="0"/>
              <a:t>2025-02-04</a:t>
            </a:fld>
            <a:endParaRPr lang="en-US"/>
          </a:p>
        </p:txBody>
      </p:sp>
      <p:sp>
        <p:nvSpPr>
          <p:cNvPr id="5" name="Footer Placeholder 4">
            <a:extLst>
              <a:ext uri="{FF2B5EF4-FFF2-40B4-BE49-F238E27FC236}">
                <a16:creationId xmlns:a16="http://schemas.microsoft.com/office/drawing/2014/main" id="{AE7925D0-75C3-E14E-B79D-9DC7A642FB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E4E0DD-5796-4749-B537-C4B673789566}"/>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2093983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D6CB6-3C9F-BC44-87B5-16F2F2D916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B16D37-0015-EB4E-AF5D-C65B6DD6B31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6C2FB52-573E-DE4F-B239-0AB46FDC494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220E94-D584-BE42-B98D-D984588B9C52}"/>
              </a:ext>
            </a:extLst>
          </p:cNvPr>
          <p:cNvSpPr>
            <a:spLocks noGrp="1"/>
          </p:cNvSpPr>
          <p:nvPr>
            <p:ph type="dt" sz="half" idx="10"/>
          </p:nvPr>
        </p:nvSpPr>
        <p:spPr/>
        <p:txBody>
          <a:bodyPr/>
          <a:lstStyle/>
          <a:p>
            <a:fld id="{D231F016-6378-7C4E-AA82-27F783A8BB79}" type="datetime1">
              <a:rPr lang="en-CA" smtClean="0"/>
              <a:t>2025-02-04</a:t>
            </a:fld>
            <a:endParaRPr lang="en-US"/>
          </a:p>
        </p:txBody>
      </p:sp>
      <p:sp>
        <p:nvSpPr>
          <p:cNvPr id="6" name="Footer Placeholder 5">
            <a:extLst>
              <a:ext uri="{FF2B5EF4-FFF2-40B4-BE49-F238E27FC236}">
                <a16:creationId xmlns:a16="http://schemas.microsoft.com/office/drawing/2014/main" id="{64EBBE25-EA5F-4C47-94A4-4333614B3D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4238DE-7BFE-4544-BC31-88FF84CC7D3E}"/>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3895258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C6C89-2BFB-8747-B1F8-2052E4CEB3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36C57E-34B8-BE40-96A6-5DED64CC06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DCA21AF-88A4-6D4C-B913-C7352240D3C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27088B-83C7-654F-BB0F-BB0D994371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0B1C39C-AAA8-EB4A-B50F-40177CA6B5E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055A042-6975-5246-81C9-D4C351D56166}"/>
              </a:ext>
            </a:extLst>
          </p:cNvPr>
          <p:cNvSpPr>
            <a:spLocks noGrp="1"/>
          </p:cNvSpPr>
          <p:nvPr>
            <p:ph type="dt" sz="half" idx="10"/>
          </p:nvPr>
        </p:nvSpPr>
        <p:spPr/>
        <p:txBody>
          <a:bodyPr/>
          <a:lstStyle/>
          <a:p>
            <a:fld id="{1A850124-E0EE-F743-A383-CADCC3688844}" type="datetime1">
              <a:rPr lang="en-CA" smtClean="0"/>
              <a:t>2025-02-04</a:t>
            </a:fld>
            <a:endParaRPr lang="en-US"/>
          </a:p>
        </p:txBody>
      </p:sp>
      <p:sp>
        <p:nvSpPr>
          <p:cNvPr id="8" name="Footer Placeholder 7">
            <a:extLst>
              <a:ext uri="{FF2B5EF4-FFF2-40B4-BE49-F238E27FC236}">
                <a16:creationId xmlns:a16="http://schemas.microsoft.com/office/drawing/2014/main" id="{D0890FA8-0D63-D648-9310-FE13391DF8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E2EAAF-4DBC-5B4F-83DD-BF7A60C0DB10}"/>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3124063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11B08-B23B-1241-A735-A26EEC435A2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C590687-ED2D-FF49-8EF6-33052B476724}"/>
              </a:ext>
            </a:extLst>
          </p:cNvPr>
          <p:cNvSpPr>
            <a:spLocks noGrp="1"/>
          </p:cNvSpPr>
          <p:nvPr>
            <p:ph type="dt" sz="half" idx="10"/>
          </p:nvPr>
        </p:nvSpPr>
        <p:spPr/>
        <p:txBody>
          <a:bodyPr/>
          <a:lstStyle/>
          <a:p>
            <a:fld id="{2AF9AA46-D4E9-AE43-BD67-D3F3E1A4BBB6}" type="datetime1">
              <a:rPr lang="en-CA" smtClean="0"/>
              <a:t>2025-02-04</a:t>
            </a:fld>
            <a:endParaRPr lang="en-US"/>
          </a:p>
        </p:txBody>
      </p:sp>
      <p:sp>
        <p:nvSpPr>
          <p:cNvPr id="4" name="Footer Placeholder 3">
            <a:extLst>
              <a:ext uri="{FF2B5EF4-FFF2-40B4-BE49-F238E27FC236}">
                <a16:creationId xmlns:a16="http://schemas.microsoft.com/office/drawing/2014/main" id="{5B182178-2A55-2749-955D-B1ADB755CB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180F632-A996-0E40-A216-6CFDCF735F4A}"/>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1327633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181EE2-B2CA-4D41-8B0B-29D5A5D3977C}"/>
              </a:ext>
            </a:extLst>
          </p:cNvPr>
          <p:cNvSpPr>
            <a:spLocks noGrp="1"/>
          </p:cNvSpPr>
          <p:nvPr>
            <p:ph type="dt" sz="half" idx="10"/>
          </p:nvPr>
        </p:nvSpPr>
        <p:spPr/>
        <p:txBody>
          <a:bodyPr/>
          <a:lstStyle/>
          <a:p>
            <a:fld id="{E9AFBC8B-EF57-1642-A444-9621BE763359}" type="datetime1">
              <a:rPr lang="en-CA" smtClean="0"/>
              <a:t>2025-02-04</a:t>
            </a:fld>
            <a:endParaRPr lang="en-US"/>
          </a:p>
        </p:txBody>
      </p:sp>
      <p:sp>
        <p:nvSpPr>
          <p:cNvPr id="3" name="Footer Placeholder 2">
            <a:extLst>
              <a:ext uri="{FF2B5EF4-FFF2-40B4-BE49-F238E27FC236}">
                <a16:creationId xmlns:a16="http://schemas.microsoft.com/office/drawing/2014/main" id="{64E78FCD-716A-314A-AF99-3EB10FE8F9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DA8251D-EB4D-714E-852F-2524C0478C67}"/>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4033473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C7902-1D18-8140-A8E5-A9BB3CA854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549DEFB-2BB3-BA47-8370-FE416F4CFB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0FE16B-EAF4-1346-B753-44AC80A727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0F9D49A-AEDF-474D-8EC3-525E7F896DDB}"/>
              </a:ext>
            </a:extLst>
          </p:cNvPr>
          <p:cNvSpPr>
            <a:spLocks noGrp="1"/>
          </p:cNvSpPr>
          <p:nvPr>
            <p:ph type="dt" sz="half" idx="10"/>
          </p:nvPr>
        </p:nvSpPr>
        <p:spPr/>
        <p:txBody>
          <a:bodyPr/>
          <a:lstStyle/>
          <a:p>
            <a:fld id="{3C4B3C8D-909C-324C-9599-68B2163CE99A}" type="datetime1">
              <a:rPr lang="en-CA" smtClean="0"/>
              <a:t>2025-02-04</a:t>
            </a:fld>
            <a:endParaRPr lang="en-US"/>
          </a:p>
        </p:txBody>
      </p:sp>
      <p:sp>
        <p:nvSpPr>
          <p:cNvPr id="6" name="Footer Placeholder 5">
            <a:extLst>
              <a:ext uri="{FF2B5EF4-FFF2-40B4-BE49-F238E27FC236}">
                <a16:creationId xmlns:a16="http://schemas.microsoft.com/office/drawing/2014/main" id="{760ECD75-957D-CB47-9FBB-8D0A364850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AC2E6C-DDAA-4B4F-AF82-C59F6937ED0A}"/>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3372751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63732-82A4-7D4E-ACA8-E2B4482823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DCD28C5-17EA-C843-BB92-3A509486DD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74C7D6-CDEE-674E-A5AD-51DF464C4B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A733D14-B9D8-6146-8836-922314BA425D}"/>
              </a:ext>
            </a:extLst>
          </p:cNvPr>
          <p:cNvSpPr>
            <a:spLocks noGrp="1"/>
          </p:cNvSpPr>
          <p:nvPr>
            <p:ph type="dt" sz="half" idx="10"/>
          </p:nvPr>
        </p:nvSpPr>
        <p:spPr/>
        <p:txBody>
          <a:bodyPr/>
          <a:lstStyle/>
          <a:p>
            <a:fld id="{E243E7E1-DD68-6E40-A84D-0E3021B92083}" type="datetime1">
              <a:rPr lang="en-CA" smtClean="0"/>
              <a:t>2025-02-04</a:t>
            </a:fld>
            <a:endParaRPr lang="en-US"/>
          </a:p>
        </p:txBody>
      </p:sp>
      <p:sp>
        <p:nvSpPr>
          <p:cNvPr id="6" name="Footer Placeholder 5">
            <a:extLst>
              <a:ext uri="{FF2B5EF4-FFF2-40B4-BE49-F238E27FC236}">
                <a16:creationId xmlns:a16="http://schemas.microsoft.com/office/drawing/2014/main" id="{9C12684E-DBF0-D044-AD02-392E6B216A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C0C361-5A91-7D49-8D61-961437B36ADC}"/>
              </a:ext>
            </a:extLst>
          </p:cNvPr>
          <p:cNvSpPr>
            <a:spLocks noGrp="1"/>
          </p:cNvSpPr>
          <p:nvPr>
            <p:ph type="sldNum" sz="quarter" idx="12"/>
          </p:nvPr>
        </p:nvSpPr>
        <p:spPr/>
        <p:txBody>
          <a:bodyPr/>
          <a:lstStyle/>
          <a:p>
            <a:fld id="{DD84FB6D-32E1-4B40-A730-C23E1C88D905}" type="slidenum">
              <a:rPr lang="en-US" smtClean="0"/>
              <a:t>‹#›</a:t>
            </a:fld>
            <a:endParaRPr lang="en-US"/>
          </a:p>
        </p:txBody>
      </p:sp>
    </p:spTree>
    <p:extLst>
      <p:ext uri="{BB962C8B-B14F-4D97-AF65-F5344CB8AC3E}">
        <p14:creationId xmlns:p14="http://schemas.microsoft.com/office/powerpoint/2010/main" val="3789010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EE2FFE-040A-094F-8F1E-648E2DB8D8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441DC1-77B5-EF44-B62F-6BCB2549A3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B3766-9E29-2E45-8034-617C063ADE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BA9BF5-22BF-C542-B516-50B96CF36819}" type="datetime1">
              <a:rPr lang="en-CA" smtClean="0"/>
              <a:t>2025-02-04</a:t>
            </a:fld>
            <a:endParaRPr lang="en-US"/>
          </a:p>
        </p:txBody>
      </p:sp>
      <p:sp>
        <p:nvSpPr>
          <p:cNvPr id="5" name="Footer Placeholder 4">
            <a:extLst>
              <a:ext uri="{FF2B5EF4-FFF2-40B4-BE49-F238E27FC236}">
                <a16:creationId xmlns:a16="http://schemas.microsoft.com/office/drawing/2014/main" id="{D00AD50C-6773-E04D-9014-A6A198BDC5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CCF97CC-C5E7-1244-954C-F2CF6E7042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84FB6D-32E1-4B40-A730-C23E1C88D905}" type="slidenum">
              <a:rPr lang="en-US" smtClean="0"/>
              <a:t>‹#›</a:t>
            </a:fld>
            <a:endParaRPr lang="en-US"/>
          </a:p>
        </p:txBody>
      </p:sp>
    </p:spTree>
    <p:extLst>
      <p:ext uri="{BB962C8B-B14F-4D97-AF65-F5344CB8AC3E}">
        <p14:creationId xmlns:p14="http://schemas.microsoft.com/office/powerpoint/2010/main" val="6052452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5.png"/><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5.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1.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3CF42-DFA4-F543-A46B-62E251F198D3}"/>
              </a:ext>
            </a:extLst>
          </p:cNvPr>
          <p:cNvSpPr>
            <a:spLocks noGrp="1"/>
          </p:cNvSpPr>
          <p:nvPr>
            <p:ph type="ctrTitle"/>
          </p:nvPr>
        </p:nvSpPr>
        <p:spPr>
          <a:xfrm>
            <a:off x="145039" y="2229389"/>
            <a:ext cx="11922034" cy="932226"/>
          </a:xfrm>
        </p:spPr>
        <p:txBody>
          <a:bodyPr>
            <a:noAutofit/>
          </a:bodyPr>
          <a:lstStyle/>
          <a:p>
            <a:r>
              <a:rPr lang="en-US" altLang="zh-CHS" sz="4600" b="1" dirty="0" err="1"/>
              <a:t>Perses</a:t>
            </a:r>
            <a:r>
              <a:rPr lang="en-US" altLang="zh-CHS" sz="4600" dirty="0"/>
              <a:t>:</a:t>
            </a:r>
            <a:r>
              <a:rPr lang="zh-CHS" altLang="en-US" sz="4600" dirty="0"/>
              <a:t> </a:t>
            </a:r>
            <a:r>
              <a:rPr lang="en-US" altLang="zh-CHS" sz="4600" dirty="0"/>
              <a:t>Syntax-Guided</a:t>
            </a:r>
            <a:r>
              <a:rPr lang="zh-CHS" altLang="en-US" sz="4600" dirty="0"/>
              <a:t> </a:t>
            </a:r>
            <a:r>
              <a:rPr lang="en-US" altLang="zh-CHS" sz="4600" dirty="0"/>
              <a:t>Program</a:t>
            </a:r>
            <a:r>
              <a:rPr lang="zh-CHS" altLang="en-US" sz="4600" dirty="0"/>
              <a:t> </a:t>
            </a:r>
            <a:r>
              <a:rPr lang="en-US" altLang="zh-CHS" sz="4600" dirty="0"/>
              <a:t>Reduction</a:t>
            </a:r>
            <a:endParaRPr lang="en-US" sz="4600" dirty="0"/>
          </a:p>
        </p:txBody>
      </p:sp>
      <p:sp>
        <p:nvSpPr>
          <p:cNvPr id="3" name="Subtitle 2">
            <a:extLst>
              <a:ext uri="{FF2B5EF4-FFF2-40B4-BE49-F238E27FC236}">
                <a16:creationId xmlns:a16="http://schemas.microsoft.com/office/drawing/2014/main" id="{2BF998DD-722E-4843-85BE-B99B96B50A74}"/>
              </a:ext>
            </a:extLst>
          </p:cNvPr>
          <p:cNvSpPr>
            <a:spLocks noGrp="1"/>
          </p:cNvSpPr>
          <p:nvPr>
            <p:ph type="subTitle" idx="1"/>
          </p:nvPr>
        </p:nvSpPr>
        <p:spPr>
          <a:xfrm>
            <a:off x="574223" y="3595282"/>
            <a:ext cx="11038498" cy="2868432"/>
          </a:xfrm>
        </p:spPr>
        <p:txBody>
          <a:bodyPr>
            <a:normAutofit/>
          </a:bodyPr>
          <a:lstStyle/>
          <a:p>
            <a:r>
              <a:rPr lang="en-US" altLang="zh-CHS" sz="2800" dirty="0" err="1">
                <a:latin typeface="+mj-lt"/>
              </a:rPr>
              <a:t>Chengnian</a:t>
            </a:r>
            <a:r>
              <a:rPr lang="zh-CHS" altLang="en-US" sz="2800" dirty="0">
                <a:latin typeface="+mj-lt"/>
              </a:rPr>
              <a:t> </a:t>
            </a:r>
            <a:r>
              <a:rPr lang="en-US" altLang="zh-CHS" sz="2800" dirty="0">
                <a:latin typeface="+mj-lt"/>
              </a:rPr>
              <a:t>Sun,</a:t>
            </a:r>
            <a:r>
              <a:rPr lang="zh-CHS" altLang="en-US" sz="2800" dirty="0">
                <a:latin typeface="+mj-lt"/>
              </a:rPr>
              <a:t> </a:t>
            </a:r>
            <a:r>
              <a:rPr lang="en-US" altLang="zh-CHS" sz="2800" dirty="0" err="1">
                <a:latin typeface="+mj-lt"/>
              </a:rPr>
              <a:t>Yuanbo</a:t>
            </a:r>
            <a:r>
              <a:rPr lang="zh-CHS" altLang="en-US" sz="2800" dirty="0">
                <a:latin typeface="+mj-lt"/>
              </a:rPr>
              <a:t> </a:t>
            </a:r>
            <a:r>
              <a:rPr lang="en-US" altLang="zh-CHS" sz="2800" dirty="0">
                <a:latin typeface="+mj-lt"/>
              </a:rPr>
              <a:t>Li,</a:t>
            </a:r>
            <a:r>
              <a:rPr lang="zh-CHS" altLang="en-US" sz="2800" dirty="0">
                <a:latin typeface="+mj-lt"/>
              </a:rPr>
              <a:t> </a:t>
            </a:r>
            <a:r>
              <a:rPr lang="en-US" altLang="zh-CHS" sz="2800" dirty="0" err="1">
                <a:latin typeface="+mj-lt"/>
              </a:rPr>
              <a:t>Qirun</a:t>
            </a:r>
            <a:r>
              <a:rPr lang="zh-CHS" altLang="en-US" sz="2800" dirty="0">
                <a:latin typeface="+mj-lt"/>
              </a:rPr>
              <a:t> </a:t>
            </a:r>
            <a:r>
              <a:rPr lang="en-US" altLang="zh-CHS" sz="2800" dirty="0">
                <a:latin typeface="+mj-lt"/>
              </a:rPr>
              <a:t>Zhang,</a:t>
            </a:r>
            <a:r>
              <a:rPr lang="zh-CHS" altLang="en-US" sz="2800" dirty="0">
                <a:latin typeface="+mj-lt"/>
              </a:rPr>
              <a:t> </a:t>
            </a:r>
            <a:r>
              <a:rPr lang="en-US" altLang="zh-CHS" sz="2800" dirty="0" err="1">
                <a:latin typeface="+mj-lt"/>
              </a:rPr>
              <a:t>Tianxiao</a:t>
            </a:r>
            <a:r>
              <a:rPr lang="zh-CHS" altLang="en-US" sz="2800" dirty="0">
                <a:latin typeface="+mj-lt"/>
              </a:rPr>
              <a:t> </a:t>
            </a:r>
            <a:r>
              <a:rPr lang="en-US" altLang="zh-CHS" sz="2800" dirty="0">
                <a:latin typeface="+mj-lt"/>
              </a:rPr>
              <a:t>Gu,</a:t>
            </a:r>
            <a:r>
              <a:rPr lang="zh-CHS" altLang="en-US" sz="2800" dirty="0">
                <a:latin typeface="+mj-lt"/>
              </a:rPr>
              <a:t> </a:t>
            </a:r>
            <a:r>
              <a:rPr lang="en-US" altLang="zh-CHS" sz="2800" dirty="0" err="1">
                <a:latin typeface="+mj-lt"/>
              </a:rPr>
              <a:t>Zhendong</a:t>
            </a:r>
            <a:r>
              <a:rPr lang="zh-CHS" altLang="en-US" sz="2800" dirty="0">
                <a:latin typeface="+mj-lt"/>
              </a:rPr>
              <a:t> </a:t>
            </a:r>
            <a:r>
              <a:rPr lang="en-US" altLang="zh-CHS" sz="2800" dirty="0">
                <a:latin typeface="+mj-lt"/>
              </a:rPr>
              <a:t>Su</a:t>
            </a:r>
          </a:p>
          <a:p>
            <a:endParaRPr lang="en-US" altLang="zh-CHS" sz="100" i="1" dirty="0">
              <a:latin typeface="+mj-lt"/>
            </a:endParaRPr>
          </a:p>
          <a:p>
            <a:r>
              <a:rPr lang="en-US" altLang="zh-CHS" i="1" dirty="0">
                <a:latin typeface="+mj-lt"/>
              </a:rPr>
              <a:t>University</a:t>
            </a:r>
            <a:r>
              <a:rPr lang="zh-CHS" altLang="en-US" i="1" dirty="0">
                <a:latin typeface="+mj-lt"/>
              </a:rPr>
              <a:t> </a:t>
            </a:r>
            <a:r>
              <a:rPr lang="en-US" altLang="zh-CHS" i="1" dirty="0">
                <a:latin typeface="+mj-lt"/>
              </a:rPr>
              <a:t>of</a:t>
            </a:r>
            <a:r>
              <a:rPr lang="zh-CHS" altLang="en-US" i="1" dirty="0">
                <a:latin typeface="+mj-lt"/>
              </a:rPr>
              <a:t> </a:t>
            </a:r>
            <a:r>
              <a:rPr lang="en-US" altLang="zh-CHS" i="1" dirty="0">
                <a:latin typeface="+mj-lt"/>
              </a:rPr>
              <a:t>California,</a:t>
            </a:r>
            <a:r>
              <a:rPr lang="zh-CHS" altLang="en-US" i="1" dirty="0">
                <a:latin typeface="+mj-lt"/>
              </a:rPr>
              <a:t> </a:t>
            </a:r>
            <a:r>
              <a:rPr lang="en-US" altLang="zh-CHS" i="1" dirty="0">
                <a:latin typeface="+mj-lt"/>
              </a:rPr>
              <a:t>Davis,</a:t>
            </a:r>
            <a:r>
              <a:rPr lang="zh-CHS" altLang="en-US" i="1" dirty="0">
                <a:latin typeface="+mj-lt"/>
              </a:rPr>
              <a:t> </a:t>
            </a:r>
            <a:r>
              <a:rPr lang="en-US" altLang="zh-CHS" i="1" dirty="0">
                <a:latin typeface="+mj-lt"/>
              </a:rPr>
              <a:t>USA</a:t>
            </a:r>
          </a:p>
          <a:p>
            <a:endParaRPr lang="en-US" altLang="zh-Hans" dirty="0">
              <a:latin typeface="+mj-lt"/>
            </a:endParaRPr>
          </a:p>
        </p:txBody>
      </p:sp>
    </p:spTree>
    <p:extLst>
      <p:ext uri="{BB962C8B-B14F-4D97-AF65-F5344CB8AC3E}">
        <p14:creationId xmlns:p14="http://schemas.microsoft.com/office/powerpoint/2010/main" val="902026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CDB09-1BE4-4844-84C4-F230B4BE4826}"/>
              </a:ext>
            </a:extLst>
          </p:cNvPr>
          <p:cNvSpPr>
            <a:spLocks noGrp="1"/>
          </p:cNvSpPr>
          <p:nvPr>
            <p:ph type="title"/>
          </p:nvPr>
        </p:nvSpPr>
        <p:spPr/>
        <p:txBody>
          <a:bodyPr/>
          <a:lstStyle/>
          <a:p>
            <a:r>
              <a:rPr lang="en-US" dirty="0"/>
              <a:t>an example</a:t>
            </a:r>
          </a:p>
        </p:txBody>
      </p:sp>
      <p:grpSp>
        <p:nvGrpSpPr>
          <p:cNvPr id="13" name="Group 12">
            <a:extLst>
              <a:ext uri="{FF2B5EF4-FFF2-40B4-BE49-F238E27FC236}">
                <a16:creationId xmlns:a16="http://schemas.microsoft.com/office/drawing/2014/main" id="{8DCE16AA-BA70-9546-9C5F-7B9889C8952C}"/>
              </a:ext>
            </a:extLst>
          </p:cNvPr>
          <p:cNvGrpSpPr/>
          <p:nvPr/>
        </p:nvGrpSpPr>
        <p:grpSpPr>
          <a:xfrm>
            <a:off x="838199" y="1473055"/>
            <a:ext cx="3518826" cy="5134571"/>
            <a:chOff x="838199" y="1407739"/>
            <a:chExt cx="3760968" cy="5134571"/>
          </a:xfrm>
        </p:grpSpPr>
        <p:sp>
          <p:nvSpPr>
            <p:cNvPr id="4" name="TextBox 3">
              <a:extLst>
                <a:ext uri="{FF2B5EF4-FFF2-40B4-BE49-F238E27FC236}">
                  <a16:creationId xmlns:a16="http://schemas.microsoft.com/office/drawing/2014/main" id="{C08555CC-3BE6-0F44-9ACC-C601B1FBC49C}"/>
                </a:ext>
              </a:extLst>
            </p:cNvPr>
            <p:cNvSpPr txBox="1"/>
            <p:nvPr/>
          </p:nvSpPr>
          <p:spPr>
            <a:xfrm>
              <a:off x="838199" y="1825625"/>
              <a:ext cx="3760965" cy="3323987"/>
            </a:xfrm>
            <a:prstGeom prst="rect">
              <a:avLst/>
            </a:prstGeom>
            <a:no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5" name="Shape 63">
              <a:extLst>
                <a:ext uri="{FF2B5EF4-FFF2-40B4-BE49-F238E27FC236}">
                  <a16:creationId xmlns:a16="http://schemas.microsoft.com/office/drawing/2014/main" id="{04139399-AB72-A44E-BAED-9F9D383D23EF}"/>
                </a:ext>
              </a:extLst>
            </p:cNvPr>
            <p:cNvSpPr txBox="1"/>
            <p:nvPr/>
          </p:nvSpPr>
          <p:spPr>
            <a:xfrm>
              <a:off x="838201" y="5292690"/>
              <a:ext cx="3760966" cy="1249620"/>
            </a:xfrm>
            <a:prstGeom prst="rect">
              <a:avLst/>
            </a:prstGeom>
            <a:solidFill>
              <a:schemeClr val="tx1">
                <a:lumMod val="50000"/>
                <a:lumOff val="50000"/>
              </a:schemeClr>
            </a:solidFill>
            <a:ln>
              <a:noFill/>
            </a:ln>
          </p:spPr>
          <p:txBody>
            <a:bodyPr lIns="91425" tIns="91425" rIns="91425" bIns="91425" anchor="t" anchorCtr="0">
              <a:noAutofit/>
            </a:bodyPr>
            <a:lstStyle/>
            <a:p>
              <a:pPr lvl="0">
                <a:spcBef>
                  <a:spcPts val="0"/>
                </a:spcBef>
                <a:buClr>
                  <a:srgbClr val="000000"/>
                </a:buClr>
                <a:buSzPct val="61111"/>
                <a:buFont typeface="Arial"/>
                <a:buNone/>
              </a:pPr>
              <a:r>
                <a:rPr lang="en-GB" sz="1800" dirty="0">
                  <a:solidFill>
                    <a:srgbClr val="00FF00"/>
                  </a:solidFill>
                  <a:latin typeface="Consolas"/>
                  <a:ea typeface="Consolas"/>
                  <a:cs typeface="Consolas"/>
                  <a:sym typeface="Consolas"/>
                </a:rPr>
                <a:t>$ </a:t>
              </a:r>
              <a:r>
                <a:rPr lang="en-GB" sz="1800" dirty="0" err="1">
                  <a:solidFill>
                    <a:srgbClr val="0000FF"/>
                  </a:solidFill>
                  <a:latin typeface="Consolas"/>
                  <a:ea typeface="Consolas"/>
                  <a:cs typeface="Consolas"/>
                  <a:sym typeface="Consolas"/>
                </a:rPr>
                <a:t>gcc</a:t>
              </a:r>
              <a:r>
                <a:rPr lang="en-GB" dirty="0">
                  <a:solidFill>
                    <a:srgbClr val="0000FF"/>
                  </a:solidFill>
                  <a:latin typeface="Consolas"/>
                  <a:ea typeface="Consolas"/>
                  <a:cs typeface="Consolas"/>
                  <a:sym typeface="Consolas"/>
                </a:rPr>
                <a:t> </a:t>
              </a:r>
              <a:r>
                <a:rPr lang="en-US" altLang="zh-CHS" sz="1800" dirty="0">
                  <a:solidFill>
                    <a:srgbClr val="0000FF"/>
                  </a:solidFill>
                  <a:latin typeface="Consolas"/>
                  <a:ea typeface="Consolas"/>
                  <a:cs typeface="Consolas"/>
                  <a:sym typeface="Consolas"/>
                </a:rPr>
                <a:t>t</a:t>
              </a:r>
              <a:r>
                <a:rPr lang="en-GB" sz="1800" dirty="0">
                  <a:solidFill>
                    <a:srgbClr val="0000FF"/>
                  </a:solidFill>
                  <a:latin typeface="Consolas"/>
                  <a:ea typeface="Consolas"/>
                  <a:cs typeface="Consolas"/>
                  <a:sym typeface="Consolas"/>
                </a:rPr>
                <a:t>.c ; ./</a:t>
              </a:r>
              <a:r>
                <a:rPr lang="en-GB" sz="1800" dirty="0" err="1">
                  <a:solidFill>
                    <a:srgbClr val="0000FF"/>
                  </a:solidFill>
                  <a:latin typeface="Consolas"/>
                  <a:ea typeface="Consolas"/>
                  <a:cs typeface="Consolas"/>
                  <a:sym typeface="Consolas"/>
                </a:rPr>
                <a:t>a.out</a:t>
              </a:r>
              <a:endParaRPr lang="en-GB" sz="1800" dirty="0">
                <a:solidFill>
                  <a:srgbClr val="0000FF"/>
                </a:solidFill>
                <a:latin typeface="Consolas"/>
                <a:ea typeface="Consolas"/>
                <a:cs typeface="Consolas"/>
                <a:sym typeface="Consolas"/>
              </a:endParaRP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1</a:t>
              </a:r>
            </a:p>
            <a:p>
              <a:pPr lvl="0">
                <a:spcBef>
                  <a:spcPts val="0"/>
                </a:spcBef>
                <a:buClr>
                  <a:schemeClr val="dk1"/>
                </a:buClr>
                <a:buSzPct val="61111"/>
                <a:buFont typeface="Arial"/>
                <a:buNone/>
              </a:pPr>
              <a:r>
                <a:rPr lang="en-US" altLang="zh-CHS" dirty="0">
                  <a:solidFill>
                    <a:srgbClr val="FFFFFF"/>
                  </a:solidFill>
                  <a:latin typeface="Consolas"/>
                  <a:ea typeface="Consolas"/>
                  <a:cs typeface="Consolas"/>
                  <a:sym typeface="Consolas"/>
                </a:rPr>
                <a:t>Hello</a:t>
              </a:r>
              <a:r>
                <a:rPr lang="zh-CHS" altLang="en-US" dirty="0">
                  <a:solidFill>
                    <a:srgbClr val="FFFFFF"/>
                  </a:solidFill>
                  <a:latin typeface="Consolas"/>
                  <a:ea typeface="Consolas"/>
                  <a:cs typeface="Consolas"/>
                  <a:sym typeface="Consolas"/>
                </a:rPr>
                <a:t> </a:t>
              </a:r>
              <a:r>
                <a:rPr lang="en-US" altLang="zh-CHS" dirty="0">
                  <a:solidFill>
                    <a:srgbClr val="FFFFFF"/>
                  </a:solidFill>
                  <a:latin typeface="Consolas"/>
                  <a:ea typeface="Consolas"/>
                  <a:cs typeface="Consolas"/>
                  <a:sym typeface="Consolas"/>
                </a:rPr>
                <a:t>world!</a:t>
              </a: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End</a:t>
              </a:r>
              <a:endParaRPr sz="1800" dirty="0">
                <a:solidFill>
                  <a:srgbClr val="FFFFFF"/>
                </a:solidFill>
                <a:latin typeface="Consolas"/>
                <a:ea typeface="Consolas"/>
                <a:cs typeface="Consolas"/>
                <a:sym typeface="Consolas"/>
              </a:endParaRP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F5BF0F4-38EB-1F46-9F0A-B0F0B20C0840}"/>
                    </a:ext>
                  </a:extLst>
                </p:cNvPr>
                <p:cNvSpPr/>
                <p:nvPr/>
              </p:nvSpPr>
              <p:spPr>
                <a:xfrm>
                  <a:off x="838200" y="1407739"/>
                  <a:ext cx="3760964"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r>
                          <a:rPr lang="en-US" altLang="zh-Hans" sz="2800" i="1">
                            <a:solidFill>
                              <a:srgbClr val="92D050"/>
                            </a:solidFill>
                            <a:latin typeface="Cambria Math" panose="02040503050406030204" pitchFamily="18" charset="0"/>
                          </a:rPr>
                          <m:t>𝑃</m:t>
                        </m:r>
                      </m:oMath>
                    </m:oMathPara>
                  </a14:m>
                  <a:endParaRPr lang="en-US" sz="2800" dirty="0"/>
                </a:p>
              </p:txBody>
            </p:sp>
          </mc:Choice>
          <mc:Fallback xmlns="">
            <p:sp>
              <p:nvSpPr>
                <p:cNvPr id="6" name="Rectangle 5">
                  <a:extLst>
                    <a:ext uri="{FF2B5EF4-FFF2-40B4-BE49-F238E27FC236}">
                      <a16:creationId xmlns:a16="http://schemas.microsoft.com/office/drawing/2014/main" id="{7F5BF0F4-38EB-1F46-9F0A-B0F0B20C0840}"/>
                    </a:ext>
                  </a:extLst>
                </p:cNvPr>
                <p:cNvSpPr>
                  <a:spLocks noRot="1" noChangeAspect="1" noMove="1" noResize="1" noEditPoints="1" noAdjustHandles="1" noChangeArrowheads="1" noChangeShapeType="1" noTextEdit="1"/>
                </p:cNvSpPr>
                <p:nvPr/>
              </p:nvSpPr>
              <p:spPr>
                <a:xfrm>
                  <a:off x="838200" y="1407739"/>
                  <a:ext cx="3760964" cy="424543"/>
                </a:xfrm>
                <a:prstGeom prst="rect">
                  <a:avLst/>
                </a:prstGeom>
                <a:blipFill>
                  <a:blip r:embed="rId3"/>
                  <a:stretch>
                    <a:fillRect b="-8824"/>
                  </a:stretch>
                </a:blipFill>
                <a:ln>
                  <a:noFill/>
                </a:ln>
              </p:spPr>
              <p:txBody>
                <a:bodyPr/>
                <a:lstStyle/>
                <a:p>
                  <a:r>
                    <a:rPr lang="en-US">
                      <a:noFill/>
                    </a:rPr>
                    <a:t> </a:t>
                  </a:r>
                </a:p>
              </p:txBody>
            </p:sp>
          </mc:Fallback>
        </mc:AlternateContent>
      </p:grpSp>
      <p:sp>
        <p:nvSpPr>
          <p:cNvPr id="7" name="Slide Number Placeholder 6">
            <a:extLst>
              <a:ext uri="{FF2B5EF4-FFF2-40B4-BE49-F238E27FC236}">
                <a16:creationId xmlns:a16="http://schemas.microsoft.com/office/drawing/2014/main" id="{B2FA3372-2E10-1949-AF40-102C7E527C47}"/>
              </a:ext>
            </a:extLst>
          </p:cNvPr>
          <p:cNvSpPr>
            <a:spLocks noGrp="1"/>
          </p:cNvSpPr>
          <p:nvPr>
            <p:ph type="sldNum" sz="quarter" idx="12"/>
          </p:nvPr>
        </p:nvSpPr>
        <p:spPr/>
        <p:txBody>
          <a:bodyPr/>
          <a:lstStyle/>
          <a:p>
            <a:fld id="{DD84FB6D-32E1-4B40-A730-C23E1C88D905}" type="slidenum">
              <a:rPr lang="en-US" smtClean="0"/>
              <a:t>10</a:t>
            </a:fld>
            <a:endParaRPr lang="en-US"/>
          </a:p>
        </p:txBody>
      </p:sp>
    </p:spTree>
    <p:extLst>
      <p:ext uri="{BB962C8B-B14F-4D97-AF65-F5344CB8AC3E}">
        <p14:creationId xmlns:p14="http://schemas.microsoft.com/office/powerpoint/2010/main" val="1300780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CDB09-1BE4-4844-84C4-F230B4BE4826}"/>
              </a:ext>
            </a:extLst>
          </p:cNvPr>
          <p:cNvSpPr>
            <a:spLocks noGrp="1"/>
          </p:cNvSpPr>
          <p:nvPr>
            <p:ph type="title"/>
          </p:nvPr>
        </p:nvSpPr>
        <p:spPr/>
        <p:txBody>
          <a:bodyPr/>
          <a:lstStyle/>
          <a:p>
            <a:r>
              <a:rPr lang="en-US" dirty="0"/>
              <a:t>an example</a:t>
            </a:r>
          </a:p>
        </p:txBody>
      </p:sp>
      <p:grpSp>
        <p:nvGrpSpPr>
          <p:cNvPr id="13" name="Group 12">
            <a:extLst>
              <a:ext uri="{FF2B5EF4-FFF2-40B4-BE49-F238E27FC236}">
                <a16:creationId xmlns:a16="http://schemas.microsoft.com/office/drawing/2014/main" id="{8DCE16AA-BA70-9546-9C5F-7B9889C8952C}"/>
              </a:ext>
            </a:extLst>
          </p:cNvPr>
          <p:cNvGrpSpPr/>
          <p:nvPr/>
        </p:nvGrpSpPr>
        <p:grpSpPr>
          <a:xfrm>
            <a:off x="838199" y="1473055"/>
            <a:ext cx="3518826" cy="5134571"/>
            <a:chOff x="838199" y="1407739"/>
            <a:chExt cx="3760968" cy="5134571"/>
          </a:xfrm>
        </p:grpSpPr>
        <p:sp>
          <p:nvSpPr>
            <p:cNvPr id="4" name="TextBox 3">
              <a:extLst>
                <a:ext uri="{FF2B5EF4-FFF2-40B4-BE49-F238E27FC236}">
                  <a16:creationId xmlns:a16="http://schemas.microsoft.com/office/drawing/2014/main" id="{C08555CC-3BE6-0F44-9ACC-C601B1FBC49C}"/>
                </a:ext>
              </a:extLst>
            </p:cNvPr>
            <p:cNvSpPr txBox="1"/>
            <p:nvPr/>
          </p:nvSpPr>
          <p:spPr>
            <a:xfrm>
              <a:off x="838199" y="1825625"/>
              <a:ext cx="3760965" cy="3323987"/>
            </a:xfrm>
            <a:prstGeom prst="rect">
              <a:avLst/>
            </a:prstGeom>
            <a:no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5" name="Shape 63">
              <a:extLst>
                <a:ext uri="{FF2B5EF4-FFF2-40B4-BE49-F238E27FC236}">
                  <a16:creationId xmlns:a16="http://schemas.microsoft.com/office/drawing/2014/main" id="{04139399-AB72-A44E-BAED-9F9D383D23EF}"/>
                </a:ext>
              </a:extLst>
            </p:cNvPr>
            <p:cNvSpPr txBox="1"/>
            <p:nvPr/>
          </p:nvSpPr>
          <p:spPr>
            <a:xfrm>
              <a:off x="838201" y="5292690"/>
              <a:ext cx="3760966" cy="1249620"/>
            </a:xfrm>
            <a:prstGeom prst="rect">
              <a:avLst/>
            </a:prstGeom>
            <a:solidFill>
              <a:schemeClr val="tx1">
                <a:lumMod val="50000"/>
                <a:lumOff val="50000"/>
              </a:schemeClr>
            </a:solidFill>
            <a:ln>
              <a:noFill/>
            </a:ln>
          </p:spPr>
          <p:txBody>
            <a:bodyPr lIns="91425" tIns="91425" rIns="91425" bIns="91425" anchor="t" anchorCtr="0">
              <a:noAutofit/>
            </a:bodyPr>
            <a:lstStyle/>
            <a:p>
              <a:pPr lvl="0">
                <a:spcBef>
                  <a:spcPts val="0"/>
                </a:spcBef>
                <a:buClr>
                  <a:srgbClr val="000000"/>
                </a:buClr>
                <a:buSzPct val="61111"/>
                <a:buFont typeface="Arial"/>
                <a:buNone/>
              </a:pPr>
              <a:r>
                <a:rPr lang="en-GB" sz="1800" dirty="0">
                  <a:solidFill>
                    <a:srgbClr val="00FF00"/>
                  </a:solidFill>
                  <a:latin typeface="Consolas"/>
                  <a:ea typeface="Consolas"/>
                  <a:cs typeface="Consolas"/>
                  <a:sym typeface="Consolas"/>
                </a:rPr>
                <a:t>$ </a:t>
              </a:r>
              <a:r>
                <a:rPr lang="en-GB" sz="1800" dirty="0" err="1">
                  <a:solidFill>
                    <a:srgbClr val="0000FF"/>
                  </a:solidFill>
                  <a:latin typeface="Consolas"/>
                  <a:ea typeface="Consolas"/>
                  <a:cs typeface="Consolas"/>
                  <a:sym typeface="Consolas"/>
                </a:rPr>
                <a:t>gcc</a:t>
              </a:r>
              <a:r>
                <a:rPr lang="en-GB" dirty="0">
                  <a:solidFill>
                    <a:srgbClr val="0000FF"/>
                  </a:solidFill>
                  <a:latin typeface="Consolas"/>
                  <a:ea typeface="Consolas"/>
                  <a:cs typeface="Consolas"/>
                  <a:sym typeface="Consolas"/>
                </a:rPr>
                <a:t> </a:t>
              </a:r>
              <a:r>
                <a:rPr lang="en-US" altLang="zh-CHS" sz="1800" dirty="0">
                  <a:solidFill>
                    <a:srgbClr val="0000FF"/>
                  </a:solidFill>
                  <a:latin typeface="Consolas"/>
                  <a:ea typeface="Consolas"/>
                  <a:cs typeface="Consolas"/>
                  <a:sym typeface="Consolas"/>
                </a:rPr>
                <a:t>t</a:t>
              </a:r>
              <a:r>
                <a:rPr lang="en-GB" sz="1800" dirty="0">
                  <a:solidFill>
                    <a:srgbClr val="0000FF"/>
                  </a:solidFill>
                  <a:latin typeface="Consolas"/>
                  <a:ea typeface="Consolas"/>
                  <a:cs typeface="Consolas"/>
                  <a:sym typeface="Consolas"/>
                </a:rPr>
                <a:t>.c ; ./</a:t>
              </a:r>
              <a:r>
                <a:rPr lang="en-GB" sz="1800" dirty="0" err="1">
                  <a:solidFill>
                    <a:srgbClr val="0000FF"/>
                  </a:solidFill>
                  <a:latin typeface="Consolas"/>
                  <a:ea typeface="Consolas"/>
                  <a:cs typeface="Consolas"/>
                  <a:sym typeface="Consolas"/>
                </a:rPr>
                <a:t>a.out</a:t>
              </a:r>
              <a:endParaRPr lang="en-GB" sz="1800" dirty="0">
                <a:solidFill>
                  <a:srgbClr val="0000FF"/>
                </a:solidFill>
                <a:latin typeface="Consolas"/>
                <a:ea typeface="Consolas"/>
                <a:cs typeface="Consolas"/>
                <a:sym typeface="Consolas"/>
              </a:endParaRP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1</a:t>
              </a:r>
            </a:p>
            <a:p>
              <a:pPr lvl="0">
                <a:spcBef>
                  <a:spcPts val="0"/>
                </a:spcBef>
                <a:buClr>
                  <a:schemeClr val="dk1"/>
                </a:buClr>
                <a:buSzPct val="61111"/>
                <a:buFont typeface="Arial"/>
                <a:buNone/>
              </a:pPr>
              <a:r>
                <a:rPr lang="en-US" altLang="zh-CHS" dirty="0">
                  <a:solidFill>
                    <a:srgbClr val="FFFFFF"/>
                  </a:solidFill>
                  <a:latin typeface="Consolas"/>
                  <a:ea typeface="Consolas"/>
                  <a:cs typeface="Consolas"/>
                  <a:sym typeface="Consolas"/>
                </a:rPr>
                <a:t>Hello</a:t>
              </a:r>
              <a:r>
                <a:rPr lang="zh-CHS" altLang="en-US" dirty="0">
                  <a:solidFill>
                    <a:srgbClr val="FFFFFF"/>
                  </a:solidFill>
                  <a:latin typeface="Consolas"/>
                  <a:ea typeface="Consolas"/>
                  <a:cs typeface="Consolas"/>
                  <a:sym typeface="Consolas"/>
                </a:rPr>
                <a:t> </a:t>
              </a:r>
              <a:r>
                <a:rPr lang="en-US" altLang="zh-CHS" dirty="0">
                  <a:solidFill>
                    <a:srgbClr val="FFFFFF"/>
                  </a:solidFill>
                  <a:latin typeface="Consolas"/>
                  <a:ea typeface="Consolas"/>
                  <a:cs typeface="Consolas"/>
                  <a:sym typeface="Consolas"/>
                </a:rPr>
                <a:t>world!</a:t>
              </a: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End</a:t>
              </a:r>
              <a:endParaRPr sz="1800" dirty="0">
                <a:solidFill>
                  <a:srgbClr val="FFFFFF"/>
                </a:solidFill>
                <a:latin typeface="Consolas"/>
                <a:ea typeface="Consolas"/>
                <a:cs typeface="Consolas"/>
                <a:sym typeface="Consolas"/>
              </a:endParaRP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F5BF0F4-38EB-1F46-9F0A-B0F0B20C0840}"/>
                    </a:ext>
                  </a:extLst>
                </p:cNvPr>
                <p:cNvSpPr/>
                <p:nvPr/>
              </p:nvSpPr>
              <p:spPr>
                <a:xfrm>
                  <a:off x="838200" y="1407739"/>
                  <a:ext cx="3760964"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r>
                          <a:rPr lang="en-US" altLang="zh-Hans" sz="2800" i="1">
                            <a:solidFill>
                              <a:srgbClr val="92D050"/>
                            </a:solidFill>
                            <a:latin typeface="Cambria Math" panose="02040503050406030204" pitchFamily="18" charset="0"/>
                          </a:rPr>
                          <m:t>𝑃</m:t>
                        </m:r>
                      </m:oMath>
                    </m:oMathPara>
                  </a14:m>
                  <a:endParaRPr lang="en-US" sz="2800" dirty="0"/>
                </a:p>
              </p:txBody>
            </p:sp>
          </mc:Choice>
          <mc:Fallback xmlns="">
            <p:sp>
              <p:nvSpPr>
                <p:cNvPr id="6" name="Rectangle 5">
                  <a:extLst>
                    <a:ext uri="{FF2B5EF4-FFF2-40B4-BE49-F238E27FC236}">
                      <a16:creationId xmlns:a16="http://schemas.microsoft.com/office/drawing/2014/main" id="{7F5BF0F4-38EB-1F46-9F0A-B0F0B20C0840}"/>
                    </a:ext>
                  </a:extLst>
                </p:cNvPr>
                <p:cNvSpPr>
                  <a:spLocks noRot="1" noChangeAspect="1" noMove="1" noResize="1" noEditPoints="1" noAdjustHandles="1" noChangeArrowheads="1" noChangeShapeType="1" noTextEdit="1"/>
                </p:cNvSpPr>
                <p:nvPr/>
              </p:nvSpPr>
              <p:spPr>
                <a:xfrm>
                  <a:off x="838200" y="1407739"/>
                  <a:ext cx="3760964" cy="424543"/>
                </a:xfrm>
                <a:prstGeom prst="rect">
                  <a:avLst/>
                </a:prstGeom>
                <a:blipFill>
                  <a:blip r:embed="rId3"/>
                  <a:stretch>
                    <a:fillRect b="-8824"/>
                  </a:stretch>
                </a:blipFill>
                <a:ln>
                  <a:noFill/>
                </a:ln>
              </p:spPr>
              <p:txBody>
                <a:bodyPr/>
                <a:lstStyle/>
                <a:p>
                  <a:r>
                    <a:rPr lang="en-US">
                      <a:noFill/>
                    </a:rPr>
                    <a:t> </a:t>
                  </a:r>
                </a:p>
              </p:txBody>
            </p:sp>
          </mc:Fallback>
        </mc:AlternateContent>
      </p:grpSp>
      <p:grpSp>
        <p:nvGrpSpPr>
          <p:cNvPr id="9" name="Group 8">
            <a:extLst>
              <a:ext uri="{FF2B5EF4-FFF2-40B4-BE49-F238E27FC236}">
                <a16:creationId xmlns:a16="http://schemas.microsoft.com/office/drawing/2014/main" id="{D44F7241-F8E3-6342-A353-05C4EC12C9B1}"/>
              </a:ext>
            </a:extLst>
          </p:cNvPr>
          <p:cNvGrpSpPr/>
          <p:nvPr/>
        </p:nvGrpSpPr>
        <p:grpSpPr>
          <a:xfrm>
            <a:off x="5027161" y="3327095"/>
            <a:ext cx="2536374" cy="848773"/>
            <a:chOff x="5040086" y="2049997"/>
            <a:chExt cx="3760966" cy="848773"/>
          </a:xfrm>
        </p:grpSpPr>
        <p:sp>
          <p:nvSpPr>
            <p:cNvPr id="7" name="TextBox 6">
              <a:extLst>
                <a:ext uri="{FF2B5EF4-FFF2-40B4-BE49-F238E27FC236}">
                  <a16:creationId xmlns:a16="http://schemas.microsoft.com/office/drawing/2014/main" id="{2B7A62D6-B395-504E-B048-9FE513F98ED8}"/>
                </a:ext>
              </a:extLst>
            </p:cNvPr>
            <p:cNvSpPr txBox="1"/>
            <p:nvPr/>
          </p:nvSpPr>
          <p:spPr>
            <a:xfrm>
              <a:off x="5040086" y="2467883"/>
              <a:ext cx="3760966" cy="430887"/>
            </a:xfrm>
            <a:prstGeom prst="rect">
              <a:avLst/>
            </a:prstGeom>
            <a:noFill/>
            <a:ln>
              <a:solidFill>
                <a:schemeClr val="accent1">
                  <a:shade val="50000"/>
                </a:schemeClr>
              </a:solidFill>
            </a:ln>
          </p:spPr>
          <p:txBody>
            <a:bodyPr wrap="square" rtlCol="0">
              <a:spAutoFit/>
            </a:bodyPr>
            <a:lstStyle/>
            <a:p>
              <a:pPr algn="ctr"/>
              <a:r>
                <a:rPr lang="en-US" sz="2200" dirty="0"/>
                <a:t>print “</a:t>
              </a:r>
              <a:r>
                <a:rPr lang="en-US" sz="2200" b="1" dirty="0"/>
                <a:t>Hello world!</a:t>
              </a:r>
              <a:r>
                <a:rPr lang="en-US" sz="2200" dirty="0"/>
                <a:t>” </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B3B3CEDA-A141-9143-8BA1-39B9CCCF4BB4}"/>
                    </a:ext>
                  </a:extLst>
                </p:cNvPr>
                <p:cNvSpPr/>
                <p:nvPr/>
              </p:nvSpPr>
              <p:spPr>
                <a:xfrm>
                  <a:off x="5040086" y="2049997"/>
                  <a:ext cx="3760966"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800" b="0" dirty="0">
                      <a:solidFill>
                        <a:schemeClr val="bg1"/>
                      </a:solidFill>
                    </a:rPr>
                    <a:t>property: </a:t>
                  </a:r>
                  <a14:m>
                    <m:oMath xmlns:m="http://schemas.openxmlformats.org/officeDocument/2006/math">
                      <m:r>
                        <a:rPr lang="en-US" altLang="zh-Hans" sz="2800" b="0" i="1" smtClean="0">
                          <a:solidFill>
                            <a:srgbClr val="92D050"/>
                          </a:solidFill>
                          <a:latin typeface="Cambria Math" panose="02040503050406030204" pitchFamily="18" charset="0"/>
                        </a:rPr>
                        <m:t>𝜓</m:t>
                      </m:r>
                    </m:oMath>
                  </a14:m>
                  <a:endParaRPr lang="en-US" sz="2800" dirty="0"/>
                </a:p>
              </p:txBody>
            </p:sp>
          </mc:Choice>
          <mc:Fallback xmlns="">
            <p:sp>
              <p:nvSpPr>
                <p:cNvPr id="8" name="Rectangle 7">
                  <a:extLst>
                    <a:ext uri="{FF2B5EF4-FFF2-40B4-BE49-F238E27FC236}">
                      <a16:creationId xmlns:a16="http://schemas.microsoft.com/office/drawing/2014/main" id="{B3B3CEDA-A141-9143-8BA1-39B9CCCF4BB4}"/>
                    </a:ext>
                  </a:extLst>
                </p:cNvPr>
                <p:cNvSpPr>
                  <a:spLocks noRot="1" noChangeAspect="1" noMove="1" noResize="1" noEditPoints="1" noAdjustHandles="1" noChangeArrowheads="1" noChangeShapeType="1" noTextEdit="1"/>
                </p:cNvSpPr>
                <p:nvPr/>
              </p:nvSpPr>
              <p:spPr>
                <a:xfrm>
                  <a:off x="5040086" y="2049997"/>
                  <a:ext cx="3760966" cy="424543"/>
                </a:xfrm>
                <a:prstGeom prst="rect">
                  <a:avLst/>
                </a:prstGeom>
                <a:blipFill>
                  <a:blip r:embed="rId4"/>
                  <a:stretch>
                    <a:fillRect t="-26471" b="-50000"/>
                  </a:stretch>
                </a:blipFill>
                <a:ln>
                  <a:noFill/>
                </a:ln>
              </p:spPr>
              <p:txBody>
                <a:bodyPr/>
                <a:lstStyle/>
                <a:p>
                  <a:r>
                    <a:rPr lang="en-US">
                      <a:noFill/>
                    </a:rPr>
                    <a:t> </a:t>
                  </a:r>
                </a:p>
              </p:txBody>
            </p:sp>
          </mc:Fallback>
        </mc:AlternateContent>
      </p:grpSp>
      <p:sp>
        <p:nvSpPr>
          <p:cNvPr id="10" name="Slide Number Placeholder 9">
            <a:extLst>
              <a:ext uri="{FF2B5EF4-FFF2-40B4-BE49-F238E27FC236}">
                <a16:creationId xmlns:a16="http://schemas.microsoft.com/office/drawing/2014/main" id="{1CE11F14-B44A-4641-B62A-BFD1F0062AFE}"/>
              </a:ext>
            </a:extLst>
          </p:cNvPr>
          <p:cNvSpPr>
            <a:spLocks noGrp="1"/>
          </p:cNvSpPr>
          <p:nvPr>
            <p:ph type="sldNum" sz="quarter" idx="12"/>
          </p:nvPr>
        </p:nvSpPr>
        <p:spPr/>
        <p:txBody>
          <a:bodyPr/>
          <a:lstStyle/>
          <a:p>
            <a:fld id="{DD84FB6D-32E1-4B40-A730-C23E1C88D905}" type="slidenum">
              <a:rPr lang="en-US" smtClean="0"/>
              <a:t>11</a:t>
            </a:fld>
            <a:endParaRPr lang="en-US"/>
          </a:p>
        </p:txBody>
      </p:sp>
    </p:spTree>
    <p:extLst>
      <p:ext uri="{BB962C8B-B14F-4D97-AF65-F5344CB8AC3E}">
        <p14:creationId xmlns:p14="http://schemas.microsoft.com/office/powerpoint/2010/main" val="1188071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CDB09-1BE4-4844-84C4-F230B4BE4826}"/>
              </a:ext>
            </a:extLst>
          </p:cNvPr>
          <p:cNvSpPr>
            <a:spLocks noGrp="1"/>
          </p:cNvSpPr>
          <p:nvPr>
            <p:ph type="title"/>
          </p:nvPr>
        </p:nvSpPr>
        <p:spPr/>
        <p:txBody>
          <a:bodyPr/>
          <a:lstStyle/>
          <a:p>
            <a:r>
              <a:rPr lang="en-US" dirty="0"/>
              <a:t>an example</a:t>
            </a:r>
          </a:p>
        </p:txBody>
      </p:sp>
      <p:grpSp>
        <p:nvGrpSpPr>
          <p:cNvPr id="13" name="Group 12">
            <a:extLst>
              <a:ext uri="{FF2B5EF4-FFF2-40B4-BE49-F238E27FC236}">
                <a16:creationId xmlns:a16="http://schemas.microsoft.com/office/drawing/2014/main" id="{8DCE16AA-BA70-9546-9C5F-7B9889C8952C}"/>
              </a:ext>
            </a:extLst>
          </p:cNvPr>
          <p:cNvGrpSpPr/>
          <p:nvPr/>
        </p:nvGrpSpPr>
        <p:grpSpPr>
          <a:xfrm>
            <a:off x="838199" y="1473055"/>
            <a:ext cx="3518826" cy="5134571"/>
            <a:chOff x="838199" y="1407739"/>
            <a:chExt cx="3760968" cy="5134571"/>
          </a:xfrm>
        </p:grpSpPr>
        <p:sp>
          <p:nvSpPr>
            <p:cNvPr id="4" name="TextBox 3">
              <a:extLst>
                <a:ext uri="{FF2B5EF4-FFF2-40B4-BE49-F238E27FC236}">
                  <a16:creationId xmlns:a16="http://schemas.microsoft.com/office/drawing/2014/main" id="{C08555CC-3BE6-0F44-9ACC-C601B1FBC49C}"/>
                </a:ext>
              </a:extLst>
            </p:cNvPr>
            <p:cNvSpPr txBox="1"/>
            <p:nvPr/>
          </p:nvSpPr>
          <p:spPr>
            <a:xfrm>
              <a:off x="838199" y="1825625"/>
              <a:ext cx="3760965" cy="3323987"/>
            </a:xfrm>
            <a:prstGeom prst="rect">
              <a:avLst/>
            </a:prstGeom>
            <a:no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5" name="Shape 63">
              <a:extLst>
                <a:ext uri="{FF2B5EF4-FFF2-40B4-BE49-F238E27FC236}">
                  <a16:creationId xmlns:a16="http://schemas.microsoft.com/office/drawing/2014/main" id="{04139399-AB72-A44E-BAED-9F9D383D23EF}"/>
                </a:ext>
              </a:extLst>
            </p:cNvPr>
            <p:cNvSpPr txBox="1"/>
            <p:nvPr/>
          </p:nvSpPr>
          <p:spPr>
            <a:xfrm>
              <a:off x="838201" y="5292690"/>
              <a:ext cx="3760966" cy="1249620"/>
            </a:xfrm>
            <a:prstGeom prst="rect">
              <a:avLst/>
            </a:prstGeom>
            <a:solidFill>
              <a:schemeClr val="tx1">
                <a:lumMod val="50000"/>
                <a:lumOff val="50000"/>
              </a:schemeClr>
            </a:solidFill>
            <a:ln>
              <a:noFill/>
            </a:ln>
          </p:spPr>
          <p:txBody>
            <a:bodyPr lIns="91425" tIns="91425" rIns="91425" bIns="91425" anchor="t" anchorCtr="0">
              <a:noAutofit/>
            </a:bodyPr>
            <a:lstStyle/>
            <a:p>
              <a:pPr lvl="0">
                <a:spcBef>
                  <a:spcPts val="0"/>
                </a:spcBef>
                <a:buClr>
                  <a:srgbClr val="000000"/>
                </a:buClr>
                <a:buSzPct val="61111"/>
                <a:buFont typeface="Arial"/>
                <a:buNone/>
              </a:pPr>
              <a:r>
                <a:rPr lang="en-GB" sz="1800" dirty="0">
                  <a:solidFill>
                    <a:srgbClr val="00FF00"/>
                  </a:solidFill>
                  <a:latin typeface="Consolas"/>
                  <a:ea typeface="Consolas"/>
                  <a:cs typeface="Consolas"/>
                  <a:sym typeface="Consolas"/>
                </a:rPr>
                <a:t>$ </a:t>
              </a:r>
              <a:r>
                <a:rPr lang="en-GB" sz="1800" dirty="0" err="1">
                  <a:solidFill>
                    <a:srgbClr val="0000FF"/>
                  </a:solidFill>
                  <a:latin typeface="Consolas"/>
                  <a:ea typeface="Consolas"/>
                  <a:cs typeface="Consolas"/>
                  <a:sym typeface="Consolas"/>
                </a:rPr>
                <a:t>gcc</a:t>
              </a:r>
              <a:r>
                <a:rPr lang="en-GB" dirty="0">
                  <a:solidFill>
                    <a:srgbClr val="0000FF"/>
                  </a:solidFill>
                  <a:latin typeface="Consolas"/>
                  <a:ea typeface="Consolas"/>
                  <a:cs typeface="Consolas"/>
                  <a:sym typeface="Consolas"/>
                </a:rPr>
                <a:t> </a:t>
              </a:r>
              <a:r>
                <a:rPr lang="en-US" altLang="zh-CHS" sz="1800" dirty="0">
                  <a:solidFill>
                    <a:srgbClr val="0000FF"/>
                  </a:solidFill>
                  <a:latin typeface="Consolas"/>
                  <a:ea typeface="Consolas"/>
                  <a:cs typeface="Consolas"/>
                  <a:sym typeface="Consolas"/>
                </a:rPr>
                <a:t>t</a:t>
              </a:r>
              <a:r>
                <a:rPr lang="en-GB" sz="1800" dirty="0">
                  <a:solidFill>
                    <a:srgbClr val="0000FF"/>
                  </a:solidFill>
                  <a:latin typeface="Consolas"/>
                  <a:ea typeface="Consolas"/>
                  <a:cs typeface="Consolas"/>
                  <a:sym typeface="Consolas"/>
                </a:rPr>
                <a:t>.c ; ./</a:t>
              </a:r>
              <a:r>
                <a:rPr lang="en-GB" sz="1800" dirty="0" err="1">
                  <a:solidFill>
                    <a:srgbClr val="0000FF"/>
                  </a:solidFill>
                  <a:latin typeface="Consolas"/>
                  <a:ea typeface="Consolas"/>
                  <a:cs typeface="Consolas"/>
                  <a:sym typeface="Consolas"/>
                </a:rPr>
                <a:t>a.out</a:t>
              </a:r>
              <a:endParaRPr lang="en-GB" sz="1800" dirty="0">
                <a:solidFill>
                  <a:srgbClr val="0000FF"/>
                </a:solidFill>
                <a:latin typeface="Consolas"/>
                <a:ea typeface="Consolas"/>
                <a:cs typeface="Consolas"/>
                <a:sym typeface="Consolas"/>
              </a:endParaRP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1</a:t>
              </a:r>
            </a:p>
            <a:p>
              <a:pPr lvl="0">
                <a:spcBef>
                  <a:spcPts val="0"/>
                </a:spcBef>
                <a:buClr>
                  <a:schemeClr val="dk1"/>
                </a:buClr>
                <a:buSzPct val="61111"/>
                <a:buFont typeface="Arial"/>
                <a:buNone/>
              </a:pPr>
              <a:r>
                <a:rPr lang="en-US" altLang="zh-CHS" dirty="0">
                  <a:solidFill>
                    <a:srgbClr val="FFFFFF"/>
                  </a:solidFill>
                  <a:latin typeface="Consolas"/>
                  <a:ea typeface="Consolas"/>
                  <a:cs typeface="Consolas"/>
                  <a:sym typeface="Consolas"/>
                </a:rPr>
                <a:t>Hello</a:t>
              </a:r>
              <a:r>
                <a:rPr lang="zh-CHS" altLang="en-US" dirty="0">
                  <a:solidFill>
                    <a:srgbClr val="FFFFFF"/>
                  </a:solidFill>
                  <a:latin typeface="Consolas"/>
                  <a:ea typeface="Consolas"/>
                  <a:cs typeface="Consolas"/>
                  <a:sym typeface="Consolas"/>
                </a:rPr>
                <a:t> </a:t>
              </a:r>
              <a:r>
                <a:rPr lang="en-US" altLang="zh-CHS" dirty="0">
                  <a:solidFill>
                    <a:srgbClr val="FFFFFF"/>
                  </a:solidFill>
                  <a:latin typeface="Consolas"/>
                  <a:ea typeface="Consolas"/>
                  <a:cs typeface="Consolas"/>
                  <a:sym typeface="Consolas"/>
                </a:rPr>
                <a:t>world!</a:t>
              </a: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End</a:t>
              </a:r>
              <a:endParaRPr sz="1800" dirty="0">
                <a:solidFill>
                  <a:srgbClr val="FFFFFF"/>
                </a:solidFill>
                <a:latin typeface="Consolas"/>
                <a:ea typeface="Consolas"/>
                <a:cs typeface="Consolas"/>
                <a:sym typeface="Consolas"/>
              </a:endParaRP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F5BF0F4-38EB-1F46-9F0A-B0F0B20C0840}"/>
                    </a:ext>
                  </a:extLst>
                </p:cNvPr>
                <p:cNvSpPr/>
                <p:nvPr/>
              </p:nvSpPr>
              <p:spPr>
                <a:xfrm>
                  <a:off x="838200" y="1407739"/>
                  <a:ext cx="3760964"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r>
                          <a:rPr lang="en-US" altLang="zh-Hans" sz="2800" i="1">
                            <a:solidFill>
                              <a:srgbClr val="92D050"/>
                            </a:solidFill>
                            <a:latin typeface="Cambria Math" panose="02040503050406030204" pitchFamily="18" charset="0"/>
                          </a:rPr>
                          <m:t>𝑃</m:t>
                        </m:r>
                      </m:oMath>
                    </m:oMathPara>
                  </a14:m>
                  <a:endParaRPr lang="en-US" sz="2800" dirty="0"/>
                </a:p>
              </p:txBody>
            </p:sp>
          </mc:Choice>
          <mc:Fallback xmlns="">
            <p:sp>
              <p:nvSpPr>
                <p:cNvPr id="6" name="Rectangle 5">
                  <a:extLst>
                    <a:ext uri="{FF2B5EF4-FFF2-40B4-BE49-F238E27FC236}">
                      <a16:creationId xmlns:a16="http://schemas.microsoft.com/office/drawing/2014/main" id="{7F5BF0F4-38EB-1F46-9F0A-B0F0B20C0840}"/>
                    </a:ext>
                  </a:extLst>
                </p:cNvPr>
                <p:cNvSpPr>
                  <a:spLocks noRot="1" noChangeAspect="1" noMove="1" noResize="1" noEditPoints="1" noAdjustHandles="1" noChangeArrowheads="1" noChangeShapeType="1" noTextEdit="1"/>
                </p:cNvSpPr>
                <p:nvPr/>
              </p:nvSpPr>
              <p:spPr>
                <a:xfrm>
                  <a:off x="838200" y="1407739"/>
                  <a:ext cx="3760964" cy="424543"/>
                </a:xfrm>
                <a:prstGeom prst="rect">
                  <a:avLst/>
                </a:prstGeom>
                <a:blipFill>
                  <a:blip r:embed="rId3"/>
                  <a:stretch>
                    <a:fillRect b="-8824"/>
                  </a:stretch>
                </a:blipFill>
                <a:ln>
                  <a:noFill/>
                </a:ln>
              </p:spPr>
              <p:txBody>
                <a:bodyPr/>
                <a:lstStyle/>
                <a:p>
                  <a:r>
                    <a:rPr lang="en-US">
                      <a:noFill/>
                    </a:rPr>
                    <a:t> </a:t>
                  </a:r>
                </a:p>
              </p:txBody>
            </p:sp>
          </mc:Fallback>
        </mc:AlternateContent>
      </p:grpSp>
      <p:grpSp>
        <p:nvGrpSpPr>
          <p:cNvPr id="23" name="Group 22">
            <a:extLst>
              <a:ext uri="{FF2B5EF4-FFF2-40B4-BE49-F238E27FC236}">
                <a16:creationId xmlns:a16="http://schemas.microsoft.com/office/drawing/2014/main" id="{E3159CFF-C381-A140-8DCD-A9C4245A48EE}"/>
              </a:ext>
            </a:extLst>
          </p:cNvPr>
          <p:cNvGrpSpPr/>
          <p:nvPr/>
        </p:nvGrpSpPr>
        <p:grpSpPr>
          <a:xfrm>
            <a:off x="8233674" y="2041561"/>
            <a:ext cx="3518824" cy="3022746"/>
            <a:chOff x="8560245" y="1407739"/>
            <a:chExt cx="3518824" cy="3022746"/>
          </a:xfrm>
        </p:grpSpPr>
        <p:grpSp>
          <p:nvGrpSpPr>
            <p:cNvPr id="18" name="Group 17">
              <a:extLst>
                <a:ext uri="{FF2B5EF4-FFF2-40B4-BE49-F238E27FC236}">
                  <a16:creationId xmlns:a16="http://schemas.microsoft.com/office/drawing/2014/main" id="{151D830C-DBB7-3F42-970E-2091E425F97B}"/>
                </a:ext>
              </a:extLst>
            </p:cNvPr>
            <p:cNvGrpSpPr/>
            <p:nvPr/>
          </p:nvGrpSpPr>
          <p:grpSpPr>
            <a:xfrm>
              <a:off x="8560245" y="1407739"/>
              <a:ext cx="3518824" cy="2126046"/>
              <a:chOff x="838200" y="1407739"/>
              <a:chExt cx="3760966" cy="2126046"/>
            </a:xfrm>
          </p:grpSpPr>
          <p:sp>
            <p:nvSpPr>
              <p:cNvPr id="19" name="TextBox 18">
                <a:extLst>
                  <a:ext uri="{FF2B5EF4-FFF2-40B4-BE49-F238E27FC236}">
                    <a16:creationId xmlns:a16="http://schemas.microsoft.com/office/drawing/2014/main" id="{8DAC7B3F-12A3-7641-8A12-4B4564627BAD}"/>
                  </a:ext>
                </a:extLst>
              </p:cNvPr>
              <p:cNvSpPr txBox="1"/>
              <p:nvPr/>
            </p:nvSpPr>
            <p:spPr>
              <a:xfrm>
                <a:off x="838200" y="1825625"/>
                <a:ext cx="3760966" cy="1708160"/>
              </a:xfrm>
              <a:prstGeom prst="rect">
                <a:avLst/>
              </a:prstGeom>
              <a:solidFill>
                <a:schemeClr val="bg1"/>
              </a:solid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r>
                  <a:rPr lang="en-US" sz="2100" dirty="0"/>
                  <a:t> </a:t>
                </a:r>
                <a:r>
                  <a:rPr lang="en-US" sz="2100" dirty="0">
                    <a:solidFill>
                      <a:srgbClr val="000000"/>
                    </a:solidFill>
                    <a:latin typeface="Consolas" panose="020B0609020204030204" pitchFamily="49" charset="0"/>
                  </a:rPr>
                  <a:t> </a:t>
                </a: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endParaRPr lang="en-US" sz="2100" dirty="0"/>
              </a:p>
              <a:p>
                <a:r>
                  <a:rPr lang="en-US" sz="2100" dirty="0">
                    <a:solidFill>
                      <a:srgbClr val="000000"/>
                    </a:solidFill>
                    <a:latin typeface="Consolas" panose="020B0609020204030204" pitchFamily="49" charset="0"/>
                  </a:rPr>
                  <a:t>}</a:t>
                </a:r>
                <a:endParaRPr lang="en-US" sz="2100" dirty="0"/>
              </a:p>
            </p:txBody>
          </p:sp>
          <p:sp>
            <p:nvSpPr>
              <p:cNvPr id="21" name="Rectangle 20">
                <a:extLst>
                  <a:ext uri="{FF2B5EF4-FFF2-40B4-BE49-F238E27FC236}">
                    <a16:creationId xmlns:a16="http://schemas.microsoft.com/office/drawing/2014/main" id="{6024E092-3DF7-634B-976F-1C8CA902EECD}"/>
                  </a:ext>
                </a:extLst>
              </p:cNvPr>
              <p:cNvSpPr/>
              <p:nvPr/>
            </p:nvSpPr>
            <p:spPr>
              <a:xfrm>
                <a:off x="838200" y="1407739"/>
                <a:ext cx="3760966"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ideal result</a:t>
                </a:r>
              </a:p>
            </p:txBody>
          </p:sp>
        </p:grpSp>
        <p:sp>
          <p:nvSpPr>
            <p:cNvPr id="22" name="Shape 63">
              <a:extLst>
                <a:ext uri="{FF2B5EF4-FFF2-40B4-BE49-F238E27FC236}">
                  <a16:creationId xmlns:a16="http://schemas.microsoft.com/office/drawing/2014/main" id="{A799395B-260D-9D40-9A78-793B3F4B3C9D}"/>
                </a:ext>
              </a:extLst>
            </p:cNvPr>
            <p:cNvSpPr txBox="1"/>
            <p:nvPr/>
          </p:nvSpPr>
          <p:spPr>
            <a:xfrm>
              <a:off x="8560245" y="3682855"/>
              <a:ext cx="3518824" cy="747630"/>
            </a:xfrm>
            <a:prstGeom prst="rect">
              <a:avLst/>
            </a:prstGeom>
            <a:solidFill>
              <a:schemeClr val="tx1">
                <a:lumMod val="50000"/>
                <a:lumOff val="50000"/>
              </a:schemeClr>
            </a:solidFill>
            <a:ln>
              <a:noFill/>
            </a:ln>
          </p:spPr>
          <p:txBody>
            <a:bodyPr lIns="91425" tIns="91425" rIns="91425" bIns="91425" anchor="t" anchorCtr="0">
              <a:noAutofit/>
            </a:bodyPr>
            <a:lstStyle/>
            <a:p>
              <a:pPr lvl="0">
                <a:spcBef>
                  <a:spcPts val="0"/>
                </a:spcBef>
                <a:buClr>
                  <a:srgbClr val="000000"/>
                </a:buClr>
                <a:buSzPct val="61111"/>
                <a:buFont typeface="Arial"/>
                <a:buNone/>
              </a:pPr>
              <a:r>
                <a:rPr lang="en-GB" sz="1800" dirty="0">
                  <a:solidFill>
                    <a:srgbClr val="00FF00"/>
                  </a:solidFill>
                  <a:latin typeface="Consolas"/>
                  <a:ea typeface="Consolas"/>
                  <a:cs typeface="Consolas"/>
                  <a:sym typeface="Consolas"/>
                </a:rPr>
                <a:t>$ </a:t>
              </a:r>
              <a:r>
                <a:rPr lang="en-GB" sz="1800" dirty="0" err="1">
                  <a:solidFill>
                    <a:srgbClr val="0000FF"/>
                  </a:solidFill>
                  <a:latin typeface="Consolas"/>
                  <a:ea typeface="Consolas"/>
                  <a:cs typeface="Consolas"/>
                  <a:sym typeface="Consolas"/>
                </a:rPr>
                <a:t>gcc</a:t>
              </a:r>
              <a:r>
                <a:rPr lang="en-GB" dirty="0">
                  <a:solidFill>
                    <a:srgbClr val="0000FF"/>
                  </a:solidFill>
                  <a:latin typeface="Consolas"/>
                  <a:ea typeface="Consolas"/>
                  <a:cs typeface="Consolas"/>
                  <a:sym typeface="Consolas"/>
                </a:rPr>
                <a:t> </a:t>
              </a:r>
              <a:r>
                <a:rPr lang="en-US" altLang="zh-CHS" sz="1800" dirty="0">
                  <a:solidFill>
                    <a:srgbClr val="0000FF"/>
                  </a:solidFill>
                  <a:latin typeface="Consolas"/>
                  <a:ea typeface="Consolas"/>
                  <a:cs typeface="Consolas"/>
                  <a:sym typeface="Consolas"/>
                </a:rPr>
                <a:t>t</a:t>
              </a:r>
              <a:r>
                <a:rPr lang="en-GB" sz="1800" dirty="0">
                  <a:solidFill>
                    <a:srgbClr val="0000FF"/>
                  </a:solidFill>
                  <a:latin typeface="Consolas"/>
                  <a:ea typeface="Consolas"/>
                  <a:cs typeface="Consolas"/>
                  <a:sym typeface="Consolas"/>
                </a:rPr>
                <a:t>.c ; ./</a:t>
              </a:r>
              <a:r>
                <a:rPr lang="en-GB" sz="1800" dirty="0" err="1">
                  <a:solidFill>
                    <a:srgbClr val="0000FF"/>
                  </a:solidFill>
                  <a:latin typeface="Consolas"/>
                  <a:ea typeface="Consolas"/>
                  <a:cs typeface="Consolas"/>
                  <a:sym typeface="Consolas"/>
                </a:rPr>
                <a:t>a.out</a:t>
              </a:r>
              <a:endParaRPr lang="en-GB" sz="1800" dirty="0">
                <a:solidFill>
                  <a:srgbClr val="0000FF"/>
                </a:solidFill>
                <a:latin typeface="Consolas"/>
                <a:ea typeface="Consolas"/>
                <a:cs typeface="Consolas"/>
                <a:sym typeface="Consolas"/>
              </a:endParaRPr>
            </a:p>
            <a:p>
              <a:pPr lvl="0">
                <a:spcBef>
                  <a:spcPts val="0"/>
                </a:spcBef>
                <a:buClr>
                  <a:schemeClr val="dk1"/>
                </a:buClr>
                <a:buSzPct val="61111"/>
                <a:buFont typeface="Arial"/>
                <a:buNone/>
              </a:pPr>
              <a:r>
                <a:rPr lang="en-US" altLang="zh-CHS" dirty="0">
                  <a:solidFill>
                    <a:srgbClr val="FFFFFF"/>
                  </a:solidFill>
                  <a:latin typeface="Consolas"/>
                  <a:ea typeface="Consolas"/>
                  <a:cs typeface="Consolas"/>
                  <a:sym typeface="Consolas"/>
                </a:rPr>
                <a:t>Hello</a:t>
              </a:r>
              <a:r>
                <a:rPr lang="zh-CHS" altLang="en-US" dirty="0">
                  <a:solidFill>
                    <a:srgbClr val="FFFFFF"/>
                  </a:solidFill>
                  <a:latin typeface="Consolas"/>
                  <a:ea typeface="Consolas"/>
                  <a:cs typeface="Consolas"/>
                  <a:sym typeface="Consolas"/>
                </a:rPr>
                <a:t> </a:t>
              </a:r>
              <a:r>
                <a:rPr lang="en-US" altLang="zh-CHS" dirty="0">
                  <a:solidFill>
                    <a:srgbClr val="FFFFFF"/>
                  </a:solidFill>
                  <a:latin typeface="Consolas"/>
                  <a:ea typeface="Consolas"/>
                  <a:cs typeface="Consolas"/>
                  <a:sym typeface="Consolas"/>
                </a:rPr>
                <a:t>world!</a:t>
              </a:r>
            </a:p>
          </p:txBody>
        </p:sp>
      </p:grpSp>
      <p:grpSp>
        <p:nvGrpSpPr>
          <p:cNvPr id="15" name="Group 14">
            <a:extLst>
              <a:ext uri="{FF2B5EF4-FFF2-40B4-BE49-F238E27FC236}">
                <a16:creationId xmlns:a16="http://schemas.microsoft.com/office/drawing/2014/main" id="{A59BC5E5-68DF-9049-85DB-CE372F19BF80}"/>
              </a:ext>
            </a:extLst>
          </p:cNvPr>
          <p:cNvGrpSpPr/>
          <p:nvPr/>
        </p:nvGrpSpPr>
        <p:grpSpPr>
          <a:xfrm>
            <a:off x="5027161" y="3327095"/>
            <a:ext cx="2536374" cy="848773"/>
            <a:chOff x="5040086" y="2049997"/>
            <a:chExt cx="3760966" cy="848773"/>
          </a:xfrm>
        </p:grpSpPr>
        <p:sp>
          <p:nvSpPr>
            <p:cNvPr id="16" name="TextBox 15">
              <a:extLst>
                <a:ext uri="{FF2B5EF4-FFF2-40B4-BE49-F238E27FC236}">
                  <a16:creationId xmlns:a16="http://schemas.microsoft.com/office/drawing/2014/main" id="{7C6638FC-8D3C-0748-988D-EC2049385C84}"/>
                </a:ext>
              </a:extLst>
            </p:cNvPr>
            <p:cNvSpPr txBox="1"/>
            <p:nvPr/>
          </p:nvSpPr>
          <p:spPr>
            <a:xfrm>
              <a:off x="5040086" y="2467883"/>
              <a:ext cx="3760966" cy="430887"/>
            </a:xfrm>
            <a:prstGeom prst="rect">
              <a:avLst/>
            </a:prstGeom>
            <a:noFill/>
            <a:ln>
              <a:solidFill>
                <a:schemeClr val="accent1">
                  <a:shade val="50000"/>
                </a:schemeClr>
              </a:solidFill>
            </a:ln>
          </p:spPr>
          <p:txBody>
            <a:bodyPr wrap="square" rtlCol="0">
              <a:spAutoFit/>
            </a:bodyPr>
            <a:lstStyle/>
            <a:p>
              <a:pPr algn="ctr"/>
              <a:r>
                <a:rPr lang="en-US" sz="2200" dirty="0"/>
                <a:t>print “</a:t>
              </a:r>
              <a:r>
                <a:rPr lang="en-US" sz="2200" b="1" dirty="0"/>
                <a:t>Hello world!</a:t>
              </a:r>
              <a:r>
                <a:rPr lang="en-US" sz="2200" dirty="0"/>
                <a:t>” </a:t>
              </a:r>
            </a:p>
          </p:txBody>
        </p: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4C150EE2-E31C-BB4D-8A5C-AB7E58503598}"/>
                    </a:ext>
                  </a:extLst>
                </p:cNvPr>
                <p:cNvSpPr/>
                <p:nvPr/>
              </p:nvSpPr>
              <p:spPr>
                <a:xfrm>
                  <a:off x="5040086" y="2049997"/>
                  <a:ext cx="3760966"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800" b="0" dirty="0">
                      <a:solidFill>
                        <a:schemeClr val="bg1"/>
                      </a:solidFill>
                    </a:rPr>
                    <a:t>property: </a:t>
                  </a:r>
                  <a14:m>
                    <m:oMath xmlns:m="http://schemas.openxmlformats.org/officeDocument/2006/math">
                      <m:r>
                        <a:rPr lang="en-US" altLang="zh-Hans" sz="2800" b="0" i="1" smtClean="0">
                          <a:solidFill>
                            <a:srgbClr val="92D050"/>
                          </a:solidFill>
                          <a:latin typeface="Cambria Math" panose="02040503050406030204" pitchFamily="18" charset="0"/>
                        </a:rPr>
                        <m:t>𝜓</m:t>
                      </m:r>
                    </m:oMath>
                  </a14:m>
                  <a:endParaRPr lang="en-US" sz="2800" dirty="0"/>
                </a:p>
              </p:txBody>
            </p:sp>
          </mc:Choice>
          <mc:Fallback xmlns="">
            <p:sp>
              <p:nvSpPr>
                <p:cNvPr id="17" name="Rectangle 16">
                  <a:extLst>
                    <a:ext uri="{FF2B5EF4-FFF2-40B4-BE49-F238E27FC236}">
                      <a16:creationId xmlns:a16="http://schemas.microsoft.com/office/drawing/2014/main" id="{4C150EE2-E31C-BB4D-8A5C-AB7E58503598}"/>
                    </a:ext>
                  </a:extLst>
                </p:cNvPr>
                <p:cNvSpPr>
                  <a:spLocks noRot="1" noChangeAspect="1" noMove="1" noResize="1" noEditPoints="1" noAdjustHandles="1" noChangeArrowheads="1" noChangeShapeType="1" noTextEdit="1"/>
                </p:cNvSpPr>
                <p:nvPr/>
              </p:nvSpPr>
              <p:spPr>
                <a:xfrm>
                  <a:off x="5040086" y="2049997"/>
                  <a:ext cx="3760966" cy="424543"/>
                </a:xfrm>
                <a:prstGeom prst="rect">
                  <a:avLst/>
                </a:prstGeom>
                <a:blipFill>
                  <a:blip r:embed="rId4"/>
                  <a:stretch>
                    <a:fillRect t="-26471" b="-50000"/>
                  </a:stretch>
                </a:blipFill>
                <a:ln>
                  <a:noFill/>
                </a:ln>
              </p:spPr>
              <p:txBody>
                <a:bodyPr/>
                <a:lstStyle/>
                <a:p>
                  <a:r>
                    <a:rPr lang="en-US">
                      <a:noFill/>
                    </a:rPr>
                    <a:t> </a:t>
                  </a:r>
                </a:p>
              </p:txBody>
            </p:sp>
          </mc:Fallback>
        </mc:AlternateContent>
      </p:grpSp>
      <p:sp>
        <p:nvSpPr>
          <p:cNvPr id="7" name="Slide Number Placeholder 6">
            <a:extLst>
              <a:ext uri="{FF2B5EF4-FFF2-40B4-BE49-F238E27FC236}">
                <a16:creationId xmlns:a16="http://schemas.microsoft.com/office/drawing/2014/main" id="{94E029A9-FC0B-2D45-ABC0-72CA1E21D210}"/>
              </a:ext>
            </a:extLst>
          </p:cNvPr>
          <p:cNvSpPr>
            <a:spLocks noGrp="1"/>
          </p:cNvSpPr>
          <p:nvPr>
            <p:ph type="sldNum" sz="quarter" idx="12"/>
          </p:nvPr>
        </p:nvSpPr>
        <p:spPr/>
        <p:txBody>
          <a:bodyPr/>
          <a:lstStyle/>
          <a:p>
            <a:fld id="{DD84FB6D-32E1-4B40-A730-C23E1C88D905}" type="slidenum">
              <a:rPr lang="en-US" smtClean="0"/>
              <a:t>12</a:t>
            </a:fld>
            <a:endParaRPr lang="en-US"/>
          </a:p>
        </p:txBody>
      </p:sp>
    </p:spTree>
    <p:extLst>
      <p:ext uri="{BB962C8B-B14F-4D97-AF65-F5344CB8AC3E}">
        <p14:creationId xmlns:p14="http://schemas.microsoft.com/office/powerpoint/2010/main" val="3571246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B3B19-424D-6D41-B8F5-65A6D1D76822}"/>
              </a:ext>
            </a:extLst>
          </p:cNvPr>
          <p:cNvSpPr>
            <a:spLocks noGrp="1"/>
          </p:cNvSpPr>
          <p:nvPr>
            <p:ph type="title"/>
          </p:nvPr>
        </p:nvSpPr>
        <p:spPr/>
        <p:txBody>
          <a:bodyPr/>
          <a:lstStyle/>
          <a:p>
            <a:r>
              <a:rPr lang="en-US" dirty="0"/>
              <a:t>state-of-the-art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E34C698-EA37-0C40-B69B-A72BB15A84CD}"/>
                  </a:ext>
                </a:extLst>
              </p:cNvPr>
              <p:cNvSpPr>
                <a:spLocks noGrp="1"/>
              </p:cNvSpPr>
              <p:nvPr>
                <p:ph idx="1"/>
              </p:nvPr>
            </p:nvSpPr>
            <p:spPr/>
            <p:txBody>
              <a:bodyPr/>
              <a:lstStyle/>
              <a:p>
                <a:r>
                  <a:rPr lang="en-US" dirty="0"/>
                  <a:t>DD: Delta Debugging</a:t>
                </a:r>
              </a:p>
              <a:p>
                <a:pPr lvl="1"/>
                <a:r>
                  <a:rPr lang="en-US" dirty="0"/>
                  <a:t>binary search (delete lines each time and check </a:t>
                </a:r>
                <a14:m>
                  <m:oMath xmlns:m="http://schemas.openxmlformats.org/officeDocument/2006/math">
                    <m:r>
                      <a:rPr lang="en-US" b="0" i="1" smtClean="0">
                        <a:solidFill>
                          <a:srgbClr val="92D050"/>
                        </a:solidFill>
                        <a:latin typeface="Cambria Math" panose="02040503050406030204" pitchFamily="18" charset="0"/>
                      </a:rPr>
                      <m:t>𝜓</m:t>
                    </m:r>
                  </m:oMath>
                </a14:m>
                <a:r>
                  <a:rPr lang="en-US" dirty="0"/>
                  <a:t>)</a:t>
                </a:r>
              </a:p>
              <a:p>
                <a:pPr lvl="1"/>
                <a:r>
                  <a:rPr lang="en-US" dirty="0"/>
                  <a:t>generate many </a:t>
                </a:r>
                <a:r>
                  <a:rPr lang="en-US" b="1" dirty="0">
                    <a:solidFill>
                      <a:schemeClr val="accent1"/>
                    </a:solidFill>
                  </a:rPr>
                  <a:t>syntactically invalid </a:t>
                </a:r>
                <a:r>
                  <a:rPr lang="en-US" dirty="0"/>
                  <a:t>variants</a:t>
                </a:r>
              </a:p>
              <a:p>
                <a:pPr lvl="1"/>
                <a:endParaRPr lang="en-US" dirty="0"/>
              </a:p>
            </p:txBody>
          </p:sp>
        </mc:Choice>
        <mc:Fallback xmlns="">
          <p:sp>
            <p:nvSpPr>
              <p:cNvPr id="3" name="Content Placeholder 2">
                <a:extLst>
                  <a:ext uri="{FF2B5EF4-FFF2-40B4-BE49-F238E27FC236}">
                    <a16:creationId xmlns:a16="http://schemas.microsoft.com/office/drawing/2014/main" id="{7E34C698-EA37-0C40-B69B-A72BB15A84CD}"/>
                  </a:ext>
                </a:extLst>
              </p:cNvPr>
              <p:cNvSpPr>
                <a:spLocks noGrp="1" noRot="1" noChangeAspect="1" noMove="1" noResize="1" noEditPoints="1" noAdjustHandles="1" noChangeArrowheads="1" noChangeShapeType="1" noTextEdit="1"/>
              </p:cNvSpPr>
              <p:nvPr>
                <p:ph idx="1"/>
              </p:nvPr>
            </p:nvSpPr>
            <p:spPr>
              <a:blipFill>
                <a:blip r:embed="rId3"/>
                <a:stretch>
                  <a:fillRect l="-965" t="-2632"/>
                </a:stretch>
              </a:blipFill>
            </p:spPr>
            <p:txBody>
              <a:bodyPr/>
              <a:lstStyle/>
              <a:p>
                <a:r>
                  <a:rPr lang="en-US">
                    <a:noFill/>
                  </a:rPr>
                  <a:t> </a:t>
                </a:r>
              </a:p>
            </p:txBody>
          </p:sp>
        </mc:Fallback>
      </mc:AlternateContent>
      <p:grpSp>
        <p:nvGrpSpPr>
          <p:cNvPr id="5" name="Group 4">
            <a:extLst>
              <a:ext uri="{FF2B5EF4-FFF2-40B4-BE49-F238E27FC236}">
                <a16:creationId xmlns:a16="http://schemas.microsoft.com/office/drawing/2014/main" id="{552631E9-3ACD-5F48-B87D-6C68D58315BB}"/>
              </a:ext>
            </a:extLst>
          </p:cNvPr>
          <p:cNvGrpSpPr/>
          <p:nvPr/>
        </p:nvGrpSpPr>
        <p:grpSpPr>
          <a:xfrm>
            <a:off x="8440503" y="762602"/>
            <a:ext cx="3518824" cy="2126046"/>
            <a:chOff x="838200" y="1407739"/>
            <a:chExt cx="3760966" cy="2126046"/>
          </a:xfrm>
        </p:grpSpPr>
        <p:sp>
          <p:nvSpPr>
            <p:cNvPr id="7" name="TextBox 6">
              <a:extLst>
                <a:ext uri="{FF2B5EF4-FFF2-40B4-BE49-F238E27FC236}">
                  <a16:creationId xmlns:a16="http://schemas.microsoft.com/office/drawing/2014/main" id="{261AA5FF-D235-CE44-A1EE-22271F38FD52}"/>
                </a:ext>
              </a:extLst>
            </p:cNvPr>
            <p:cNvSpPr txBox="1"/>
            <p:nvPr/>
          </p:nvSpPr>
          <p:spPr>
            <a:xfrm>
              <a:off x="838200" y="1825625"/>
              <a:ext cx="3760966" cy="1708160"/>
            </a:xfrm>
            <a:prstGeom prst="rect">
              <a:avLst/>
            </a:prstGeom>
            <a:solidFill>
              <a:schemeClr val="bg1"/>
            </a:solid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r>
                <a:rPr lang="en-US" sz="2100" dirty="0"/>
                <a:t> </a:t>
              </a:r>
              <a:r>
                <a:rPr lang="en-US" sz="2100" dirty="0">
                  <a:solidFill>
                    <a:srgbClr val="000000"/>
                  </a:solidFill>
                  <a:latin typeface="Consolas" panose="020B0609020204030204" pitchFamily="49" charset="0"/>
                </a:rPr>
                <a:t> </a:t>
              </a: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endParaRPr lang="en-US" sz="2100" dirty="0"/>
            </a:p>
            <a:p>
              <a:r>
                <a:rPr lang="en-US" sz="2100" dirty="0">
                  <a:solidFill>
                    <a:srgbClr val="000000"/>
                  </a:solidFill>
                  <a:latin typeface="Consolas" panose="020B0609020204030204" pitchFamily="49" charset="0"/>
                </a:rPr>
                <a:t>}</a:t>
              </a:r>
              <a:endParaRPr lang="en-US" sz="2100" dirty="0"/>
            </a:p>
          </p:txBody>
        </p:sp>
        <p:sp>
          <p:nvSpPr>
            <p:cNvPr id="8" name="Rectangle 7">
              <a:extLst>
                <a:ext uri="{FF2B5EF4-FFF2-40B4-BE49-F238E27FC236}">
                  <a16:creationId xmlns:a16="http://schemas.microsoft.com/office/drawing/2014/main" id="{A998F17C-52D0-4143-B6E4-E69D04153865}"/>
                </a:ext>
              </a:extLst>
            </p:cNvPr>
            <p:cNvSpPr/>
            <p:nvPr/>
          </p:nvSpPr>
          <p:spPr>
            <a:xfrm>
              <a:off x="838200" y="1407739"/>
              <a:ext cx="3760966"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ideal result</a:t>
              </a:r>
            </a:p>
          </p:txBody>
        </p:sp>
      </p:grpSp>
      <p:grpSp>
        <p:nvGrpSpPr>
          <p:cNvPr id="13" name="Group 12">
            <a:extLst>
              <a:ext uri="{FF2B5EF4-FFF2-40B4-BE49-F238E27FC236}">
                <a16:creationId xmlns:a16="http://schemas.microsoft.com/office/drawing/2014/main" id="{0B2560BC-54F4-B743-9F60-557003510912}"/>
              </a:ext>
            </a:extLst>
          </p:cNvPr>
          <p:cNvGrpSpPr/>
          <p:nvPr/>
        </p:nvGrpSpPr>
        <p:grpSpPr>
          <a:xfrm>
            <a:off x="8440503" y="3216358"/>
            <a:ext cx="3518823" cy="3095542"/>
            <a:chOff x="838199" y="1473055"/>
            <a:chExt cx="3518823" cy="3095542"/>
          </a:xfrm>
        </p:grpSpPr>
        <p:sp>
          <p:nvSpPr>
            <p:cNvPr id="10" name="TextBox 9">
              <a:extLst>
                <a:ext uri="{FF2B5EF4-FFF2-40B4-BE49-F238E27FC236}">
                  <a16:creationId xmlns:a16="http://schemas.microsoft.com/office/drawing/2014/main" id="{A363DB41-41BF-6343-B977-F0FFF5338FFC}"/>
                </a:ext>
              </a:extLst>
            </p:cNvPr>
            <p:cNvSpPr txBox="1"/>
            <p:nvPr/>
          </p:nvSpPr>
          <p:spPr>
            <a:xfrm>
              <a:off x="838199" y="1890941"/>
              <a:ext cx="3518823" cy="2677656"/>
            </a:xfrm>
            <a:prstGeom prst="rect">
              <a:avLst/>
            </a:prstGeom>
            <a:no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12" name="Rectangle 11">
              <a:extLst>
                <a:ext uri="{FF2B5EF4-FFF2-40B4-BE49-F238E27FC236}">
                  <a16:creationId xmlns:a16="http://schemas.microsoft.com/office/drawing/2014/main" id="{B0A124B4-448E-A242-A1E3-F24C97EEA405}"/>
                </a:ext>
              </a:extLst>
            </p:cNvPr>
            <p:cNvSpPr/>
            <p:nvPr/>
          </p:nvSpPr>
          <p:spPr>
            <a:xfrm>
              <a:off x="838200" y="1473055"/>
              <a:ext cx="3518822"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DD &amp; HDD</a:t>
              </a:r>
            </a:p>
          </p:txBody>
        </p:sp>
      </p:grpSp>
      <p:sp>
        <p:nvSpPr>
          <p:cNvPr id="19" name="Slide Number Placeholder 18">
            <a:extLst>
              <a:ext uri="{FF2B5EF4-FFF2-40B4-BE49-F238E27FC236}">
                <a16:creationId xmlns:a16="http://schemas.microsoft.com/office/drawing/2014/main" id="{798C5628-A22D-BD45-974C-05372FA913DF}"/>
              </a:ext>
            </a:extLst>
          </p:cNvPr>
          <p:cNvSpPr>
            <a:spLocks noGrp="1"/>
          </p:cNvSpPr>
          <p:nvPr>
            <p:ph type="sldNum" sz="quarter" idx="12"/>
          </p:nvPr>
        </p:nvSpPr>
        <p:spPr/>
        <p:txBody>
          <a:bodyPr/>
          <a:lstStyle/>
          <a:p>
            <a:fld id="{DD84FB6D-32E1-4B40-A730-C23E1C88D905}" type="slidenum">
              <a:rPr lang="en-US" smtClean="0"/>
              <a:t>13</a:t>
            </a:fld>
            <a:endParaRPr lang="en-US"/>
          </a:p>
        </p:txBody>
      </p:sp>
    </p:spTree>
    <p:extLst>
      <p:ext uri="{BB962C8B-B14F-4D97-AF65-F5344CB8AC3E}">
        <p14:creationId xmlns:p14="http://schemas.microsoft.com/office/powerpoint/2010/main" val="2906267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CDB09-1BE4-4844-84C4-F230B4BE4826}"/>
              </a:ext>
            </a:extLst>
          </p:cNvPr>
          <p:cNvSpPr>
            <a:spLocks noGrp="1"/>
          </p:cNvSpPr>
          <p:nvPr>
            <p:ph type="title"/>
          </p:nvPr>
        </p:nvSpPr>
        <p:spPr/>
        <p:txBody>
          <a:bodyPr/>
          <a:lstStyle/>
          <a:p>
            <a:r>
              <a:rPr lang="en-US" dirty="0"/>
              <a:t>an example</a:t>
            </a:r>
          </a:p>
        </p:txBody>
      </p:sp>
      <p:grpSp>
        <p:nvGrpSpPr>
          <p:cNvPr id="13" name="Group 12">
            <a:extLst>
              <a:ext uri="{FF2B5EF4-FFF2-40B4-BE49-F238E27FC236}">
                <a16:creationId xmlns:a16="http://schemas.microsoft.com/office/drawing/2014/main" id="{8DCE16AA-BA70-9546-9C5F-7B9889C8952C}"/>
              </a:ext>
            </a:extLst>
          </p:cNvPr>
          <p:cNvGrpSpPr/>
          <p:nvPr/>
        </p:nvGrpSpPr>
        <p:grpSpPr>
          <a:xfrm>
            <a:off x="838198" y="1473055"/>
            <a:ext cx="4114047" cy="5134571"/>
            <a:chOff x="838199" y="1407739"/>
            <a:chExt cx="3760968" cy="5134571"/>
          </a:xfrm>
        </p:grpSpPr>
        <p:sp>
          <p:nvSpPr>
            <p:cNvPr id="4" name="TextBox 3">
              <a:extLst>
                <a:ext uri="{FF2B5EF4-FFF2-40B4-BE49-F238E27FC236}">
                  <a16:creationId xmlns:a16="http://schemas.microsoft.com/office/drawing/2014/main" id="{C08555CC-3BE6-0F44-9ACC-C601B1FBC49C}"/>
                </a:ext>
              </a:extLst>
            </p:cNvPr>
            <p:cNvSpPr txBox="1"/>
            <p:nvPr/>
          </p:nvSpPr>
          <p:spPr>
            <a:xfrm>
              <a:off x="838199" y="1825625"/>
              <a:ext cx="3760965" cy="3323987"/>
            </a:xfrm>
            <a:prstGeom prst="rect">
              <a:avLst/>
            </a:prstGeom>
            <a:noFill/>
            <a:ln>
              <a:solidFill>
                <a:schemeClr val="accent1">
                  <a:shade val="50000"/>
                </a:schemeClr>
              </a:solidFill>
            </a:ln>
          </p:spPr>
          <p:txBody>
            <a:bodyPr wrap="square" rtlCol="0">
              <a:spAutoFit/>
            </a:bodyPr>
            <a:lstStyle/>
            <a:p>
              <a:r>
                <a:rPr lang="en-US" sz="2100" dirty="0">
                  <a:solidFill>
                    <a:srgbClr val="000088"/>
                  </a:solidFill>
                  <a:latin typeface="Consolas" panose="020B0609020204030204" pitchFamily="49" charset="0"/>
                </a:rPr>
                <a:t> 1: 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2:  </a:t>
              </a:r>
              <a:r>
                <a:rPr lang="en-US" sz="2100" dirty="0">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3: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4: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5: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6: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7: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8: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9: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10: }</a:t>
              </a:r>
              <a:endParaRPr lang="en-US" sz="2100" dirty="0"/>
            </a:p>
          </p:txBody>
        </p:sp>
        <p:sp>
          <p:nvSpPr>
            <p:cNvPr id="5" name="Shape 63">
              <a:extLst>
                <a:ext uri="{FF2B5EF4-FFF2-40B4-BE49-F238E27FC236}">
                  <a16:creationId xmlns:a16="http://schemas.microsoft.com/office/drawing/2014/main" id="{04139399-AB72-A44E-BAED-9F9D383D23EF}"/>
                </a:ext>
              </a:extLst>
            </p:cNvPr>
            <p:cNvSpPr txBox="1"/>
            <p:nvPr/>
          </p:nvSpPr>
          <p:spPr>
            <a:xfrm>
              <a:off x="838201" y="5292690"/>
              <a:ext cx="3760966" cy="1249620"/>
            </a:xfrm>
            <a:prstGeom prst="rect">
              <a:avLst/>
            </a:prstGeom>
            <a:solidFill>
              <a:schemeClr val="tx1">
                <a:lumMod val="50000"/>
                <a:lumOff val="50000"/>
              </a:schemeClr>
            </a:solidFill>
            <a:ln>
              <a:noFill/>
            </a:ln>
          </p:spPr>
          <p:txBody>
            <a:bodyPr lIns="91425" tIns="91425" rIns="91425" bIns="91425" anchor="t" anchorCtr="0">
              <a:noAutofit/>
            </a:bodyPr>
            <a:lstStyle/>
            <a:p>
              <a:pPr lvl="0">
                <a:spcBef>
                  <a:spcPts val="0"/>
                </a:spcBef>
                <a:buClr>
                  <a:srgbClr val="000000"/>
                </a:buClr>
                <a:buSzPct val="61111"/>
                <a:buFont typeface="Arial"/>
                <a:buNone/>
              </a:pPr>
              <a:r>
                <a:rPr lang="en-GB" sz="1800" dirty="0">
                  <a:solidFill>
                    <a:srgbClr val="00FF00"/>
                  </a:solidFill>
                  <a:latin typeface="Consolas"/>
                  <a:ea typeface="Consolas"/>
                  <a:cs typeface="Consolas"/>
                  <a:sym typeface="Consolas"/>
                </a:rPr>
                <a:t>$ </a:t>
              </a:r>
              <a:r>
                <a:rPr lang="en-GB" sz="1800" dirty="0" err="1">
                  <a:solidFill>
                    <a:srgbClr val="0000FF"/>
                  </a:solidFill>
                  <a:latin typeface="Consolas"/>
                  <a:ea typeface="Consolas"/>
                  <a:cs typeface="Consolas"/>
                  <a:sym typeface="Consolas"/>
                </a:rPr>
                <a:t>gcc</a:t>
              </a:r>
              <a:r>
                <a:rPr lang="en-GB" dirty="0">
                  <a:solidFill>
                    <a:srgbClr val="0000FF"/>
                  </a:solidFill>
                  <a:latin typeface="Consolas"/>
                  <a:ea typeface="Consolas"/>
                  <a:cs typeface="Consolas"/>
                  <a:sym typeface="Consolas"/>
                </a:rPr>
                <a:t> </a:t>
              </a:r>
              <a:r>
                <a:rPr lang="en-US" altLang="zh-CHS" sz="1800" dirty="0">
                  <a:solidFill>
                    <a:srgbClr val="0000FF"/>
                  </a:solidFill>
                  <a:latin typeface="Consolas"/>
                  <a:ea typeface="Consolas"/>
                  <a:cs typeface="Consolas"/>
                  <a:sym typeface="Consolas"/>
                </a:rPr>
                <a:t>t</a:t>
              </a:r>
              <a:r>
                <a:rPr lang="en-GB" sz="1800" dirty="0">
                  <a:solidFill>
                    <a:srgbClr val="0000FF"/>
                  </a:solidFill>
                  <a:latin typeface="Consolas"/>
                  <a:ea typeface="Consolas"/>
                  <a:cs typeface="Consolas"/>
                  <a:sym typeface="Consolas"/>
                </a:rPr>
                <a:t>.c ; ./</a:t>
              </a:r>
              <a:r>
                <a:rPr lang="en-GB" sz="1800" dirty="0" err="1">
                  <a:solidFill>
                    <a:srgbClr val="0000FF"/>
                  </a:solidFill>
                  <a:latin typeface="Consolas"/>
                  <a:ea typeface="Consolas"/>
                  <a:cs typeface="Consolas"/>
                  <a:sym typeface="Consolas"/>
                </a:rPr>
                <a:t>a.out</a:t>
              </a:r>
              <a:endParaRPr lang="en-GB" sz="1800" dirty="0">
                <a:solidFill>
                  <a:srgbClr val="0000FF"/>
                </a:solidFill>
                <a:latin typeface="Consolas"/>
                <a:ea typeface="Consolas"/>
                <a:cs typeface="Consolas"/>
                <a:sym typeface="Consolas"/>
              </a:endParaRP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1</a:t>
              </a:r>
            </a:p>
            <a:p>
              <a:pPr lvl="0">
                <a:spcBef>
                  <a:spcPts val="0"/>
                </a:spcBef>
                <a:buClr>
                  <a:schemeClr val="dk1"/>
                </a:buClr>
                <a:buSzPct val="61111"/>
                <a:buFont typeface="Arial"/>
                <a:buNone/>
              </a:pPr>
              <a:r>
                <a:rPr lang="en-US" altLang="zh-CHS" dirty="0">
                  <a:solidFill>
                    <a:srgbClr val="FFFFFF"/>
                  </a:solidFill>
                  <a:latin typeface="Consolas"/>
                  <a:ea typeface="Consolas"/>
                  <a:cs typeface="Consolas"/>
                  <a:sym typeface="Consolas"/>
                </a:rPr>
                <a:t>Hello</a:t>
              </a:r>
              <a:r>
                <a:rPr lang="zh-CHS" altLang="en-US" dirty="0">
                  <a:solidFill>
                    <a:srgbClr val="FFFFFF"/>
                  </a:solidFill>
                  <a:latin typeface="Consolas"/>
                  <a:ea typeface="Consolas"/>
                  <a:cs typeface="Consolas"/>
                  <a:sym typeface="Consolas"/>
                </a:rPr>
                <a:t> </a:t>
              </a:r>
              <a:r>
                <a:rPr lang="en-US" altLang="zh-CHS" dirty="0">
                  <a:solidFill>
                    <a:srgbClr val="FFFFFF"/>
                  </a:solidFill>
                  <a:latin typeface="Consolas"/>
                  <a:ea typeface="Consolas"/>
                  <a:cs typeface="Consolas"/>
                  <a:sym typeface="Consolas"/>
                </a:rPr>
                <a:t>world!</a:t>
              </a: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End</a:t>
              </a:r>
              <a:endParaRPr sz="1800" dirty="0">
                <a:solidFill>
                  <a:srgbClr val="FFFFFF"/>
                </a:solidFill>
                <a:latin typeface="Consolas"/>
                <a:ea typeface="Consolas"/>
                <a:cs typeface="Consolas"/>
                <a:sym typeface="Consolas"/>
              </a:endParaRP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F5BF0F4-38EB-1F46-9F0A-B0F0B20C0840}"/>
                    </a:ext>
                  </a:extLst>
                </p:cNvPr>
                <p:cNvSpPr/>
                <p:nvPr/>
              </p:nvSpPr>
              <p:spPr>
                <a:xfrm>
                  <a:off x="838200" y="1407739"/>
                  <a:ext cx="3760964"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r>
                          <a:rPr lang="en-US" altLang="zh-Hans" sz="2800" i="1">
                            <a:solidFill>
                              <a:srgbClr val="92D050"/>
                            </a:solidFill>
                            <a:latin typeface="Cambria Math" panose="02040503050406030204" pitchFamily="18" charset="0"/>
                          </a:rPr>
                          <m:t>𝑃</m:t>
                        </m:r>
                      </m:oMath>
                    </m:oMathPara>
                  </a14:m>
                  <a:endParaRPr lang="en-US" sz="2800" dirty="0"/>
                </a:p>
              </p:txBody>
            </p:sp>
          </mc:Choice>
          <mc:Fallback xmlns="">
            <p:sp>
              <p:nvSpPr>
                <p:cNvPr id="6" name="Rectangle 5">
                  <a:extLst>
                    <a:ext uri="{FF2B5EF4-FFF2-40B4-BE49-F238E27FC236}">
                      <a16:creationId xmlns:a16="http://schemas.microsoft.com/office/drawing/2014/main" id="{7F5BF0F4-38EB-1F46-9F0A-B0F0B20C0840}"/>
                    </a:ext>
                  </a:extLst>
                </p:cNvPr>
                <p:cNvSpPr>
                  <a:spLocks noRot="1" noChangeAspect="1" noMove="1" noResize="1" noEditPoints="1" noAdjustHandles="1" noChangeArrowheads="1" noChangeShapeType="1" noTextEdit="1"/>
                </p:cNvSpPr>
                <p:nvPr/>
              </p:nvSpPr>
              <p:spPr>
                <a:xfrm>
                  <a:off x="838200" y="1407739"/>
                  <a:ext cx="3760964" cy="424543"/>
                </a:xfrm>
                <a:prstGeom prst="rect">
                  <a:avLst/>
                </a:prstGeom>
                <a:blipFill>
                  <a:blip r:embed="rId3"/>
                  <a:stretch>
                    <a:fillRect b="-8824"/>
                  </a:stretch>
                </a:blipFill>
                <a:ln>
                  <a:noFill/>
                </a:ln>
              </p:spPr>
              <p:txBody>
                <a:bodyPr/>
                <a:lstStyle/>
                <a:p>
                  <a:r>
                    <a:rPr lang="en-US">
                      <a:noFill/>
                    </a:rPr>
                    <a:t> </a:t>
                  </a:r>
                </a:p>
              </p:txBody>
            </p:sp>
          </mc:Fallback>
        </mc:AlternateContent>
      </p:grpSp>
      <p:grpSp>
        <p:nvGrpSpPr>
          <p:cNvPr id="15" name="Group 14">
            <a:extLst>
              <a:ext uri="{FF2B5EF4-FFF2-40B4-BE49-F238E27FC236}">
                <a16:creationId xmlns:a16="http://schemas.microsoft.com/office/drawing/2014/main" id="{A59BC5E5-68DF-9049-85DB-CE372F19BF80}"/>
              </a:ext>
            </a:extLst>
          </p:cNvPr>
          <p:cNvGrpSpPr/>
          <p:nvPr/>
        </p:nvGrpSpPr>
        <p:grpSpPr>
          <a:xfrm>
            <a:off x="5296910" y="3337490"/>
            <a:ext cx="2536374" cy="848773"/>
            <a:chOff x="5040086" y="2049997"/>
            <a:chExt cx="3760966" cy="848773"/>
          </a:xfrm>
        </p:grpSpPr>
        <p:sp>
          <p:nvSpPr>
            <p:cNvPr id="16" name="TextBox 15">
              <a:extLst>
                <a:ext uri="{FF2B5EF4-FFF2-40B4-BE49-F238E27FC236}">
                  <a16:creationId xmlns:a16="http://schemas.microsoft.com/office/drawing/2014/main" id="{7C6638FC-8D3C-0748-988D-EC2049385C84}"/>
                </a:ext>
              </a:extLst>
            </p:cNvPr>
            <p:cNvSpPr txBox="1"/>
            <p:nvPr/>
          </p:nvSpPr>
          <p:spPr>
            <a:xfrm>
              <a:off x="5040086" y="2467883"/>
              <a:ext cx="3760966" cy="430887"/>
            </a:xfrm>
            <a:prstGeom prst="rect">
              <a:avLst/>
            </a:prstGeom>
            <a:noFill/>
            <a:ln>
              <a:solidFill>
                <a:schemeClr val="accent1">
                  <a:shade val="50000"/>
                </a:schemeClr>
              </a:solidFill>
            </a:ln>
          </p:spPr>
          <p:txBody>
            <a:bodyPr wrap="square" rtlCol="0">
              <a:spAutoFit/>
            </a:bodyPr>
            <a:lstStyle/>
            <a:p>
              <a:pPr algn="ctr"/>
              <a:r>
                <a:rPr lang="en-US" sz="2200" dirty="0"/>
                <a:t>print “</a:t>
              </a:r>
              <a:r>
                <a:rPr lang="en-US" sz="2200" b="1" dirty="0"/>
                <a:t>Hello world!</a:t>
              </a:r>
              <a:r>
                <a:rPr lang="en-US" sz="2200" dirty="0"/>
                <a:t>” </a:t>
              </a:r>
            </a:p>
          </p:txBody>
        </p: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4C150EE2-E31C-BB4D-8A5C-AB7E58503598}"/>
                    </a:ext>
                  </a:extLst>
                </p:cNvPr>
                <p:cNvSpPr/>
                <p:nvPr/>
              </p:nvSpPr>
              <p:spPr>
                <a:xfrm>
                  <a:off x="5040086" y="2049997"/>
                  <a:ext cx="3760966"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800" b="0" dirty="0">
                      <a:solidFill>
                        <a:schemeClr val="bg1"/>
                      </a:solidFill>
                    </a:rPr>
                    <a:t>property: </a:t>
                  </a:r>
                  <a14:m>
                    <m:oMath xmlns:m="http://schemas.openxmlformats.org/officeDocument/2006/math">
                      <m:r>
                        <a:rPr lang="en-US" altLang="zh-Hans" sz="2800" b="0" i="1" smtClean="0">
                          <a:solidFill>
                            <a:srgbClr val="92D050"/>
                          </a:solidFill>
                          <a:latin typeface="Cambria Math" panose="02040503050406030204" pitchFamily="18" charset="0"/>
                        </a:rPr>
                        <m:t>𝜓</m:t>
                      </m:r>
                    </m:oMath>
                  </a14:m>
                  <a:endParaRPr lang="en-US" sz="2800" dirty="0"/>
                </a:p>
              </p:txBody>
            </p:sp>
          </mc:Choice>
          <mc:Fallback xmlns="">
            <p:sp>
              <p:nvSpPr>
                <p:cNvPr id="17" name="Rectangle 16">
                  <a:extLst>
                    <a:ext uri="{FF2B5EF4-FFF2-40B4-BE49-F238E27FC236}">
                      <a16:creationId xmlns:a16="http://schemas.microsoft.com/office/drawing/2014/main" id="{4C150EE2-E31C-BB4D-8A5C-AB7E58503598}"/>
                    </a:ext>
                  </a:extLst>
                </p:cNvPr>
                <p:cNvSpPr>
                  <a:spLocks noRot="1" noChangeAspect="1" noMove="1" noResize="1" noEditPoints="1" noAdjustHandles="1" noChangeArrowheads="1" noChangeShapeType="1" noTextEdit="1"/>
                </p:cNvSpPr>
                <p:nvPr/>
              </p:nvSpPr>
              <p:spPr>
                <a:xfrm>
                  <a:off x="5040086" y="2049997"/>
                  <a:ext cx="3760966" cy="424543"/>
                </a:xfrm>
                <a:prstGeom prst="rect">
                  <a:avLst/>
                </a:prstGeom>
                <a:blipFill>
                  <a:blip r:embed="rId4"/>
                  <a:stretch>
                    <a:fillRect t="-26471" b="-50000"/>
                  </a:stretch>
                </a:blipFill>
                <a:ln>
                  <a:noFill/>
                </a:ln>
              </p:spPr>
              <p:txBody>
                <a:bodyPr/>
                <a:lstStyle/>
                <a:p>
                  <a:r>
                    <a:rPr lang="en-US">
                      <a:noFill/>
                    </a:rPr>
                    <a:t> </a:t>
                  </a:r>
                </a:p>
              </p:txBody>
            </p:sp>
          </mc:Fallback>
        </mc:AlternateContent>
      </p:grpSp>
      <p:sp>
        <p:nvSpPr>
          <p:cNvPr id="7" name="Slide Number Placeholder 6">
            <a:extLst>
              <a:ext uri="{FF2B5EF4-FFF2-40B4-BE49-F238E27FC236}">
                <a16:creationId xmlns:a16="http://schemas.microsoft.com/office/drawing/2014/main" id="{94E029A9-FC0B-2D45-ABC0-72CA1E21D210}"/>
              </a:ext>
            </a:extLst>
          </p:cNvPr>
          <p:cNvSpPr>
            <a:spLocks noGrp="1"/>
          </p:cNvSpPr>
          <p:nvPr>
            <p:ph type="sldNum" sz="quarter" idx="12"/>
          </p:nvPr>
        </p:nvSpPr>
        <p:spPr/>
        <p:txBody>
          <a:bodyPr/>
          <a:lstStyle/>
          <a:p>
            <a:fld id="{DD84FB6D-32E1-4B40-A730-C23E1C88D905}" type="slidenum">
              <a:rPr lang="en-US" smtClean="0"/>
              <a:t>14</a:t>
            </a:fld>
            <a:endParaRPr lang="en-US"/>
          </a:p>
        </p:txBody>
      </p:sp>
      <p:grpSp>
        <p:nvGrpSpPr>
          <p:cNvPr id="3" name="Group 2">
            <a:extLst>
              <a:ext uri="{FF2B5EF4-FFF2-40B4-BE49-F238E27FC236}">
                <a16:creationId xmlns:a16="http://schemas.microsoft.com/office/drawing/2014/main" id="{5F53D31F-2588-D733-EBF0-43753FA0AF69}"/>
              </a:ext>
            </a:extLst>
          </p:cNvPr>
          <p:cNvGrpSpPr/>
          <p:nvPr/>
        </p:nvGrpSpPr>
        <p:grpSpPr>
          <a:xfrm>
            <a:off x="8177952" y="2005163"/>
            <a:ext cx="3518823" cy="3095542"/>
            <a:chOff x="838199" y="1473055"/>
            <a:chExt cx="3518823" cy="3095542"/>
          </a:xfrm>
        </p:grpSpPr>
        <p:sp>
          <p:nvSpPr>
            <p:cNvPr id="8" name="TextBox 7">
              <a:extLst>
                <a:ext uri="{FF2B5EF4-FFF2-40B4-BE49-F238E27FC236}">
                  <a16:creationId xmlns:a16="http://schemas.microsoft.com/office/drawing/2014/main" id="{1AECEB09-EC39-192B-F925-636AA9BB0DC2}"/>
                </a:ext>
              </a:extLst>
            </p:cNvPr>
            <p:cNvSpPr txBox="1"/>
            <p:nvPr/>
          </p:nvSpPr>
          <p:spPr>
            <a:xfrm>
              <a:off x="838199" y="1890941"/>
              <a:ext cx="3518823" cy="2677656"/>
            </a:xfrm>
            <a:prstGeom prst="rect">
              <a:avLst/>
            </a:prstGeom>
            <a:no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9" name="Rectangle 8">
              <a:extLst>
                <a:ext uri="{FF2B5EF4-FFF2-40B4-BE49-F238E27FC236}">
                  <a16:creationId xmlns:a16="http://schemas.microsoft.com/office/drawing/2014/main" id="{2B135BFD-CFEB-2CDF-418E-704EBAC18B1B}"/>
                </a:ext>
              </a:extLst>
            </p:cNvPr>
            <p:cNvSpPr/>
            <p:nvPr/>
          </p:nvSpPr>
          <p:spPr>
            <a:xfrm>
              <a:off x="838200" y="1473055"/>
              <a:ext cx="3518822"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DD &amp; HDD</a:t>
              </a:r>
            </a:p>
          </p:txBody>
        </p:sp>
      </p:grpSp>
    </p:spTree>
    <p:extLst>
      <p:ext uri="{BB962C8B-B14F-4D97-AF65-F5344CB8AC3E}">
        <p14:creationId xmlns:p14="http://schemas.microsoft.com/office/powerpoint/2010/main" val="2588321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B3B19-424D-6D41-B8F5-65A6D1D76822}"/>
              </a:ext>
            </a:extLst>
          </p:cNvPr>
          <p:cNvSpPr>
            <a:spLocks noGrp="1"/>
          </p:cNvSpPr>
          <p:nvPr>
            <p:ph type="title"/>
          </p:nvPr>
        </p:nvSpPr>
        <p:spPr/>
        <p:txBody>
          <a:bodyPr/>
          <a:lstStyle/>
          <a:p>
            <a:r>
              <a:rPr lang="en-US" dirty="0"/>
              <a:t>state-of-the-art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E34C698-EA37-0C40-B69B-A72BB15A84CD}"/>
                  </a:ext>
                </a:extLst>
              </p:cNvPr>
              <p:cNvSpPr>
                <a:spLocks noGrp="1"/>
              </p:cNvSpPr>
              <p:nvPr>
                <p:ph idx="1"/>
              </p:nvPr>
            </p:nvSpPr>
            <p:spPr/>
            <p:txBody>
              <a:bodyPr/>
              <a:lstStyle/>
              <a:p>
                <a:r>
                  <a:rPr lang="en-US" dirty="0"/>
                  <a:t>DD: Delta Debugging</a:t>
                </a:r>
              </a:p>
              <a:p>
                <a:pPr lvl="1"/>
                <a:r>
                  <a:rPr lang="en-US" dirty="0"/>
                  <a:t>binary search (delete lines each time and check </a:t>
                </a:r>
                <a14:m>
                  <m:oMath xmlns:m="http://schemas.openxmlformats.org/officeDocument/2006/math">
                    <m:r>
                      <a:rPr lang="en-US" b="0" i="1" smtClean="0">
                        <a:solidFill>
                          <a:srgbClr val="92D050"/>
                        </a:solidFill>
                        <a:latin typeface="Cambria Math" panose="02040503050406030204" pitchFamily="18" charset="0"/>
                      </a:rPr>
                      <m:t>𝜓</m:t>
                    </m:r>
                  </m:oMath>
                </a14:m>
                <a:r>
                  <a:rPr lang="en-US" dirty="0"/>
                  <a:t>)</a:t>
                </a:r>
              </a:p>
              <a:p>
                <a:pPr lvl="1"/>
                <a:r>
                  <a:rPr lang="en-US" dirty="0"/>
                  <a:t>generate many </a:t>
                </a:r>
                <a:r>
                  <a:rPr lang="en-US" b="1" dirty="0">
                    <a:solidFill>
                      <a:schemeClr val="accent1"/>
                    </a:solidFill>
                  </a:rPr>
                  <a:t>syntactically invalid </a:t>
                </a:r>
                <a:r>
                  <a:rPr lang="en-US" dirty="0"/>
                  <a:t>variants</a:t>
                </a:r>
              </a:p>
              <a:p>
                <a:r>
                  <a:rPr lang="en-US" dirty="0"/>
                  <a:t>HDD: Hierarchical Delta Debugging</a:t>
                </a:r>
              </a:p>
              <a:p>
                <a:pPr lvl="1"/>
                <a:r>
                  <a:rPr lang="en-US" dirty="0"/>
                  <a:t>parse a program into a tree</a:t>
                </a:r>
              </a:p>
              <a:p>
                <a:pPr lvl="1"/>
                <a:r>
                  <a:rPr lang="en-US" dirty="0"/>
                  <a:t>breadth-first search and apply DD on each level</a:t>
                </a:r>
              </a:p>
              <a:p>
                <a:pPr lvl="1"/>
                <a:r>
                  <a:rPr lang="en-US" dirty="0"/>
                  <a:t>better</a:t>
                </a:r>
                <a:r>
                  <a:rPr lang="zh-CHS" altLang="en-US" dirty="0"/>
                  <a:t> </a:t>
                </a:r>
                <a:r>
                  <a:rPr lang="en-US" altLang="zh-CHS" dirty="0"/>
                  <a:t>at</a:t>
                </a:r>
                <a:r>
                  <a:rPr lang="zh-CHS" altLang="en-US" dirty="0"/>
                  <a:t> </a:t>
                </a:r>
                <a:r>
                  <a:rPr lang="en-US" altLang="zh-CHS" dirty="0"/>
                  <a:t>program</a:t>
                </a:r>
                <a:r>
                  <a:rPr lang="zh-CHS" altLang="en-US" dirty="0"/>
                  <a:t> </a:t>
                </a:r>
                <a:r>
                  <a:rPr lang="en-US" altLang="zh-CHS" dirty="0"/>
                  <a:t>reduction</a:t>
                </a:r>
                <a:endParaRPr lang="en-US" dirty="0"/>
              </a:p>
              <a:p>
                <a:pPr lvl="1"/>
                <a:r>
                  <a:rPr lang="en-US" dirty="0"/>
                  <a:t>generate many </a:t>
                </a:r>
                <a:r>
                  <a:rPr lang="en-US" b="1" dirty="0">
                    <a:solidFill>
                      <a:schemeClr val="accent1"/>
                    </a:solidFill>
                  </a:rPr>
                  <a:t>syntactically invalid </a:t>
                </a:r>
                <a:r>
                  <a:rPr lang="en-US" dirty="0"/>
                  <a:t>variants</a:t>
                </a:r>
              </a:p>
              <a:p>
                <a:pPr lvl="1"/>
                <a:endParaRPr lang="en-US" dirty="0"/>
              </a:p>
            </p:txBody>
          </p:sp>
        </mc:Choice>
        <mc:Fallback xmlns="">
          <p:sp>
            <p:nvSpPr>
              <p:cNvPr id="3" name="Content Placeholder 2">
                <a:extLst>
                  <a:ext uri="{FF2B5EF4-FFF2-40B4-BE49-F238E27FC236}">
                    <a16:creationId xmlns:a16="http://schemas.microsoft.com/office/drawing/2014/main" id="{7E34C698-EA37-0C40-B69B-A72BB15A84CD}"/>
                  </a:ext>
                </a:extLst>
              </p:cNvPr>
              <p:cNvSpPr>
                <a:spLocks noGrp="1" noRot="1" noChangeAspect="1" noMove="1" noResize="1" noEditPoints="1" noAdjustHandles="1" noChangeArrowheads="1" noChangeShapeType="1" noTextEdit="1"/>
              </p:cNvSpPr>
              <p:nvPr>
                <p:ph idx="1"/>
              </p:nvPr>
            </p:nvSpPr>
            <p:spPr>
              <a:blipFill>
                <a:blip r:embed="rId3"/>
                <a:stretch>
                  <a:fillRect l="-965" t="-2632"/>
                </a:stretch>
              </a:blipFill>
            </p:spPr>
            <p:txBody>
              <a:bodyPr/>
              <a:lstStyle/>
              <a:p>
                <a:r>
                  <a:rPr lang="en-US">
                    <a:noFill/>
                  </a:rPr>
                  <a:t> </a:t>
                </a:r>
              </a:p>
            </p:txBody>
          </p:sp>
        </mc:Fallback>
      </mc:AlternateContent>
      <p:grpSp>
        <p:nvGrpSpPr>
          <p:cNvPr id="5" name="Group 4">
            <a:extLst>
              <a:ext uri="{FF2B5EF4-FFF2-40B4-BE49-F238E27FC236}">
                <a16:creationId xmlns:a16="http://schemas.microsoft.com/office/drawing/2014/main" id="{552631E9-3ACD-5F48-B87D-6C68D58315BB}"/>
              </a:ext>
            </a:extLst>
          </p:cNvPr>
          <p:cNvGrpSpPr/>
          <p:nvPr/>
        </p:nvGrpSpPr>
        <p:grpSpPr>
          <a:xfrm>
            <a:off x="8440503" y="762602"/>
            <a:ext cx="3518824" cy="2126046"/>
            <a:chOff x="838200" y="1407739"/>
            <a:chExt cx="3760966" cy="2126046"/>
          </a:xfrm>
        </p:grpSpPr>
        <p:sp>
          <p:nvSpPr>
            <p:cNvPr id="7" name="TextBox 6">
              <a:extLst>
                <a:ext uri="{FF2B5EF4-FFF2-40B4-BE49-F238E27FC236}">
                  <a16:creationId xmlns:a16="http://schemas.microsoft.com/office/drawing/2014/main" id="{261AA5FF-D235-CE44-A1EE-22271F38FD52}"/>
                </a:ext>
              </a:extLst>
            </p:cNvPr>
            <p:cNvSpPr txBox="1"/>
            <p:nvPr/>
          </p:nvSpPr>
          <p:spPr>
            <a:xfrm>
              <a:off x="838200" y="1825625"/>
              <a:ext cx="3760966" cy="1708160"/>
            </a:xfrm>
            <a:prstGeom prst="rect">
              <a:avLst/>
            </a:prstGeom>
            <a:solidFill>
              <a:schemeClr val="bg1"/>
            </a:solid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r>
                <a:rPr lang="en-US" sz="2100" dirty="0"/>
                <a:t> </a:t>
              </a:r>
              <a:r>
                <a:rPr lang="en-US" sz="2100" dirty="0">
                  <a:solidFill>
                    <a:srgbClr val="000000"/>
                  </a:solidFill>
                  <a:latin typeface="Consolas" panose="020B0609020204030204" pitchFamily="49" charset="0"/>
                </a:rPr>
                <a:t> </a:t>
              </a: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endParaRPr lang="en-US" sz="2100" dirty="0"/>
            </a:p>
            <a:p>
              <a:r>
                <a:rPr lang="en-US" sz="2100" dirty="0">
                  <a:solidFill>
                    <a:srgbClr val="000000"/>
                  </a:solidFill>
                  <a:latin typeface="Consolas" panose="020B0609020204030204" pitchFamily="49" charset="0"/>
                </a:rPr>
                <a:t>}</a:t>
              </a:r>
              <a:endParaRPr lang="en-US" sz="2100" dirty="0"/>
            </a:p>
          </p:txBody>
        </p:sp>
        <p:sp>
          <p:nvSpPr>
            <p:cNvPr id="8" name="Rectangle 7">
              <a:extLst>
                <a:ext uri="{FF2B5EF4-FFF2-40B4-BE49-F238E27FC236}">
                  <a16:creationId xmlns:a16="http://schemas.microsoft.com/office/drawing/2014/main" id="{A998F17C-52D0-4143-B6E4-E69D04153865}"/>
                </a:ext>
              </a:extLst>
            </p:cNvPr>
            <p:cNvSpPr/>
            <p:nvPr/>
          </p:nvSpPr>
          <p:spPr>
            <a:xfrm>
              <a:off x="838200" y="1407739"/>
              <a:ext cx="3760966"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ideal result</a:t>
              </a:r>
            </a:p>
          </p:txBody>
        </p:sp>
      </p:grpSp>
      <p:grpSp>
        <p:nvGrpSpPr>
          <p:cNvPr id="13" name="Group 12">
            <a:extLst>
              <a:ext uri="{FF2B5EF4-FFF2-40B4-BE49-F238E27FC236}">
                <a16:creationId xmlns:a16="http://schemas.microsoft.com/office/drawing/2014/main" id="{0B2560BC-54F4-B743-9F60-557003510912}"/>
              </a:ext>
            </a:extLst>
          </p:cNvPr>
          <p:cNvGrpSpPr/>
          <p:nvPr/>
        </p:nvGrpSpPr>
        <p:grpSpPr>
          <a:xfrm>
            <a:off x="8440503" y="3216358"/>
            <a:ext cx="3518823" cy="3095542"/>
            <a:chOff x="838199" y="1473055"/>
            <a:chExt cx="3518823" cy="3095542"/>
          </a:xfrm>
        </p:grpSpPr>
        <p:sp>
          <p:nvSpPr>
            <p:cNvPr id="10" name="TextBox 9">
              <a:extLst>
                <a:ext uri="{FF2B5EF4-FFF2-40B4-BE49-F238E27FC236}">
                  <a16:creationId xmlns:a16="http://schemas.microsoft.com/office/drawing/2014/main" id="{A363DB41-41BF-6343-B977-F0FFF5338FFC}"/>
                </a:ext>
              </a:extLst>
            </p:cNvPr>
            <p:cNvSpPr txBox="1"/>
            <p:nvPr/>
          </p:nvSpPr>
          <p:spPr>
            <a:xfrm>
              <a:off x="838199" y="1890941"/>
              <a:ext cx="3518823" cy="2677656"/>
            </a:xfrm>
            <a:prstGeom prst="rect">
              <a:avLst/>
            </a:prstGeom>
            <a:no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12" name="Rectangle 11">
              <a:extLst>
                <a:ext uri="{FF2B5EF4-FFF2-40B4-BE49-F238E27FC236}">
                  <a16:creationId xmlns:a16="http://schemas.microsoft.com/office/drawing/2014/main" id="{B0A124B4-448E-A242-A1E3-F24C97EEA405}"/>
                </a:ext>
              </a:extLst>
            </p:cNvPr>
            <p:cNvSpPr/>
            <p:nvPr/>
          </p:nvSpPr>
          <p:spPr>
            <a:xfrm>
              <a:off x="838200" y="1473055"/>
              <a:ext cx="3518822"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DD &amp; HDD</a:t>
              </a:r>
            </a:p>
          </p:txBody>
        </p:sp>
      </p:grpSp>
      <p:sp>
        <p:nvSpPr>
          <p:cNvPr id="19" name="Slide Number Placeholder 18">
            <a:extLst>
              <a:ext uri="{FF2B5EF4-FFF2-40B4-BE49-F238E27FC236}">
                <a16:creationId xmlns:a16="http://schemas.microsoft.com/office/drawing/2014/main" id="{798C5628-A22D-BD45-974C-05372FA913DF}"/>
              </a:ext>
            </a:extLst>
          </p:cNvPr>
          <p:cNvSpPr>
            <a:spLocks noGrp="1"/>
          </p:cNvSpPr>
          <p:nvPr>
            <p:ph type="sldNum" sz="quarter" idx="12"/>
          </p:nvPr>
        </p:nvSpPr>
        <p:spPr/>
        <p:txBody>
          <a:bodyPr/>
          <a:lstStyle/>
          <a:p>
            <a:fld id="{DD84FB6D-32E1-4B40-A730-C23E1C88D905}" type="slidenum">
              <a:rPr lang="en-US" smtClean="0"/>
              <a:t>15</a:t>
            </a:fld>
            <a:endParaRPr lang="en-US"/>
          </a:p>
        </p:txBody>
      </p:sp>
    </p:spTree>
    <p:extLst>
      <p:ext uri="{BB962C8B-B14F-4D97-AF65-F5344CB8AC3E}">
        <p14:creationId xmlns:p14="http://schemas.microsoft.com/office/powerpoint/2010/main" val="18573433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4" name="Rounded Rectangle 13">
            <a:extLst>
              <a:ext uri="{FF2B5EF4-FFF2-40B4-BE49-F238E27FC236}">
                <a16:creationId xmlns:a16="http://schemas.microsoft.com/office/drawing/2014/main" id="{15B699CE-EA6C-A34A-BD93-58F1E911A5BD}"/>
              </a:ext>
            </a:extLst>
          </p:cNvPr>
          <p:cNvSpPr/>
          <p:nvPr/>
        </p:nvSpPr>
        <p:spPr>
          <a:xfrm>
            <a:off x="8216004" y="3305039"/>
            <a:ext cx="123553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if_stmt</a:t>
            </a:r>
            <a:endParaRPr lang="en-US" dirty="0">
              <a:latin typeface="Courier" pitchFamily="2" charset="0"/>
            </a:endParaRP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14" idx="0"/>
          </p:cNvCxnSpPr>
          <p:nvPr/>
        </p:nvCxnSpPr>
        <p:spPr>
          <a:xfrm>
            <a:off x="8763011" y="2847462"/>
            <a:ext cx="70758"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50" name="Rounded Rectangle 49">
            <a:extLst>
              <a:ext uri="{FF2B5EF4-FFF2-40B4-BE49-F238E27FC236}">
                <a16:creationId xmlns:a16="http://schemas.microsoft.com/office/drawing/2014/main" id="{F6B3269A-FC5D-6945-A3DB-D28F7E73FCC1}"/>
              </a:ext>
            </a:extLst>
          </p:cNvPr>
          <p:cNvSpPr/>
          <p:nvPr/>
        </p:nvSpPr>
        <p:spPr>
          <a:xfrm>
            <a:off x="6667512" y="4132730"/>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1" name="Rounded Rectangle 50">
            <a:extLst>
              <a:ext uri="{FF2B5EF4-FFF2-40B4-BE49-F238E27FC236}">
                <a16:creationId xmlns:a16="http://schemas.microsoft.com/office/drawing/2014/main" id="{E88A9089-9CC7-9647-9332-7923CCE7B2A6}"/>
              </a:ext>
            </a:extLst>
          </p:cNvPr>
          <p:cNvSpPr/>
          <p:nvPr/>
        </p:nvSpPr>
        <p:spPr>
          <a:xfrm>
            <a:off x="9024269" y="4130887"/>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2" name="Rounded Rectangle 51">
            <a:extLst>
              <a:ext uri="{FF2B5EF4-FFF2-40B4-BE49-F238E27FC236}">
                <a16:creationId xmlns:a16="http://schemas.microsoft.com/office/drawing/2014/main" id="{61F53D91-D589-A84B-B11A-D993DD152ADE}"/>
              </a:ext>
            </a:extLst>
          </p:cNvPr>
          <p:cNvSpPr/>
          <p:nvPr/>
        </p:nvSpPr>
        <p:spPr>
          <a:xfrm>
            <a:off x="7573748" y="4130887"/>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expr</a:t>
            </a:r>
          </a:p>
        </p:txBody>
      </p:sp>
      <p:sp>
        <p:nvSpPr>
          <p:cNvPr id="53" name="Rounded Rectangle 52">
            <a:extLst>
              <a:ext uri="{FF2B5EF4-FFF2-40B4-BE49-F238E27FC236}">
                <a16:creationId xmlns:a16="http://schemas.microsoft.com/office/drawing/2014/main" id="{BFE9C06F-8760-CC43-97E4-CE1424C1624B}"/>
              </a:ext>
            </a:extLst>
          </p:cNvPr>
          <p:cNvSpPr/>
          <p:nvPr/>
        </p:nvSpPr>
        <p:spPr>
          <a:xfrm>
            <a:off x="5693238" y="4132730"/>
            <a:ext cx="517068"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cxnSp>
        <p:nvCxnSpPr>
          <p:cNvPr id="54" name="Straight Arrow Connector 53">
            <a:extLst>
              <a:ext uri="{FF2B5EF4-FFF2-40B4-BE49-F238E27FC236}">
                <a16:creationId xmlns:a16="http://schemas.microsoft.com/office/drawing/2014/main" id="{4CEE7407-99E0-D648-87D5-9A812AABF518}"/>
              </a:ext>
            </a:extLst>
          </p:cNvPr>
          <p:cNvCxnSpPr>
            <a:cxnSpLocks/>
            <a:stCxn id="14" idx="2"/>
            <a:endCxn id="49" idx="0"/>
          </p:cNvCxnSpPr>
          <p:nvPr/>
        </p:nvCxnSpPr>
        <p:spPr>
          <a:xfrm>
            <a:off x="8833769" y="3675153"/>
            <a:ext cx="1992086"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B1A26A7-C903-F946-B9F7-A34EF81C3098}"/>
              </a:ext>
            </a:extLst>
          </p:cNvPr>
          <p:cNvCxnSpPr>
            <a:cxnSpLocks/>
            <a:stCxn id="14" idx="2"/>
            <a:endCxn id="51" idx="0"/>
          </p:cNvCxnSpPr>
          <p:nvPr/>
        </p:nvCxnSpPr>
        <p:spPr>
          <a:xfrm>
            <a:off x="8833769" y="3675153"/>
            <a:ext cx="370115"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8C8E30E-9CE6-CF4E-A1C4-777CD1EA3F58}"/>
              </a:ext>
            </a:extLst>
          </p:cNvPr>
          <p:cNvCxnSpPr>
            <a:cxnSpLocks/>
            <a:stCxn id="14" idx="2"/>
            <a:endCxn id="52" idx="0"/>
          </p:cNvCxnSpPr>
          <p:nvPr/>
        </p:nvCxnSpPr>
        <p:spPr>
          <a:xfrm flipH="1">
            <a:off x="8025505" y="3675153"/>
            <a:ext cx="808264"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FA4BC1F-0BD6-844F-ACE1-E266C3F147C7}"/>
              </a:ext>
            </a:extLst>
          </p:cNvPr>
          <p:cNvCxnSpPr>
            <a:cxnSpLocks/>
            <a:stCxn id="14" idx="2"/>
            <a:endCxn id="50" idx="0"/>
          </p:cNvCxnSpPr>
          <p:nvPr/>
        </p:nvCxnSpPr>
        <p:spPr>
          <a:xfrm flipH="1">
            <a:off x="6847127" y="3675153"/>
            <a:ext cx="198664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C6EC24D-45D3-A240-BA6D-758945A3DAD6}"/>
              </a:ext>
            </a:extLst>
          </p:cNvPr>
          <p:cNvCxnSpPr>
            <a:cxnSpLocks/>
            <a:stCxn id="14" idx="2"/>
            <a:endCxn id="53" idx="0"/>
          </p:cNvCxnSpPr>
          <p:nvPr/>
        </p:nvCxnSpPr>
        <p:spPr>
          <a:xfrm flipH="1">
            <a:off x="5951772" y="3675153"/>
            <a:ext cx="2881997"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16</a:t>
            </a:fld>
            <a:endParaRPr lang="en-US"/>
          </a:p>
        </p:txBody>
      </p:sp>
      <p:grpSp>
        <p:nvGrpSpPr>
          <p:cNvPr id="20" name="Group 19">
            <a:extLst>
              <a:ext uri="{FF2B5EF4-FFF2-40B4-BE49-F238E27FC236}">
                <a16:creationId xmlns:a16="http://schemas.microsoft.com/office/drawing/2014/main" id="{DDDCEE99-4448-D019-C23F-730F1D964FAC}"/>
              </a:ext>
            </a:extLst>
          </p:cNvPr>
          <p:cNvGrpSpPr/>
          <p:nvPr/>
        </p:nvGrpSpPr>
        <p:grpSpPr>
          <a:xfrm>
            <a:off x="198445" y="216779"/>
            <a:ext cx="4114047" cy="5134571"/>
            <a:chOff x="838199" y="1407739"/>
            <a:chExt cx="3760968" cy="5134571"/>
          </a:xfrm>
        </p:grpSpPr>
        <p:sp>
          <p:nvSpPr>
            <p:cNvPr id="22" name="TextBox 21">
              <a:extLst>
                <a:ext uri="{FF2B5EF4-FFF2-40B4-BE49-F238E27FC236}">
                  <a16:creationId xmlns:a16="http://schemas.microsoft.com/office/drawing/2014/main" id="{AE070593-49DB-CD1E-DF4A-A2AE07FAFC6D}"/>
                </a:ext>
              </a:extLst>
            </p:cNvPr>
            <p:cNvSpPr txBox="1"/>
            <p:nvPr/>
          </p:nvSpPr>
          <p:spPr>
            <a:xfrm>
              <a:off x="838199" y="1825625"/>
              <a:ext cx="3760965" cy="3323987"/>
            </a:xfrm>
            <a:prstGeom prst="rect">
              <a:avLst/>
            </a:prstGeom>
            <a:noFill/>
            <a:ln>
              <a:solidFill>
                <a:schemeClr val="accent1">
                  <a:shade val="50000"/>
                </a:schemeClr>
              </a:solidFill>
            </a:ln>
          </p:spPr>
          <p:txBody>
            <a:bodyPr wrap="square" rtlCol="0">
              <a:spAutoFit/>
            </a:bodyPr>
            <a:lstStyle/>
            <a:p>
              <a:r>
                <a:rPr lang="en-US" sz="2100" dirty="0">
                  <a:solidFill>
                    <a:srgbClr val="000088"/>
                  </a:solidFill>
                  <a:latin typeface="Consolas" panose="020B0609020204030204" pitchFamily="49" charset="0"/>
                </a:rPr>
                <a:t> 1: 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2:  </a:t>
              </a:r>
              <a:r>
                <a:rPr lang="en-US" sz="2100" dirty="0">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3: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4: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5: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6: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7: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8: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9: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10: }</a:t>
              </a:r>
              <a:endParaRPr lang="en-US" sz="2100" dirty="0"/>
            </a:p>
          </p:txBody>
        </p:sp>
        <p:sp>
          <p:nvSpPr>
            <p:cNvPr id="23" name="Shape 63">
              <a:extLst>
                <a:ext uri="{FF2B5EF4-FFF2-40B4-BE49-F238E27FC236}">
                  <a16:creationId xmlns:a16="http://schemas.microsoft.com/office/drawing/2014/main" id="{AE5A2C8A-ADBB-B298-4C12-69C666339B6D}"/>
                </a:ext>
              </a:extLst>
            </p:cNvPr>
            <p:cNvSpPr txBox="1"/>
            <p:nvPr/>
          </p:nvSpPr>
          <p:spPr>
            <a:xfrm>
              <a:off x="838201" y="5292690"/>
              <a:ext cx="3760966" cy="1249620"/>
            </a:xfrm>
            <a:prstGeom prst="rect">
              <a:avLst/>
            </a:prstGeom>
            <a:solidFill>
              <a:schemeClr val="tx1">
                <a:lumMod val="50000"/>
                <a:lumOff val="50000"/>
              </a:schemeClr>
            </a:solidFill>
            <a:ln>
              <a:noFill/>
            </a:ln>
          </p:spPr>
          <p:txBody>
            <a:bodyPr lIns="91425" tIns="91425" rIns="91425" bIns="91425" anchor="t" anchorCtr="0">
              <a:noAutofit/>
            </a:bodyPr>
            <a:lstStyle/>
            <a:p>
              <a:pPr lvl="0">
                <a:spcBef>
                  <a:spcPts val="0"/>
                </a:spcBef>
                <a:buClr>
                  <a:srgbClr val="000000"/>
                </a:buClr>
                <a:buSzPct val="61111"/>
                <a:buFont typeface="Arial"/>
                <a:buNone/>
              </a:pPr>
              <a:r>
                <a:rPr lang="en-GB" sz="1800" dirty="0">
                  <a:solidFill>
                    <a:srgbClr val="00FF00"/>
                  </a:solidFill>
                  <a:latin typeface="Consolas"/>
                  <a:ea typeface="Consolas"/>
                  <a:cs typeface="Consolas"/>
                  <a:sym typeface="Consolas"/>
                </a:rPr>
                <a:t>$ </a:t>
              </a:r>
              <a:r>
                <a:rPr lang="en-GB" sz="1800" dirty="0" err="1">
                  <a:solidFill>
                    <a:srgbClr val="0000FF"/>
                  </a:solidFill>
                  <a:latin typeface="Consolas"/>
                  <a:ea typeface="Consolas"/>
                  <a:cs typeface="Consolas"/>
                  <a:sym typeface="Consolas"/>
                </a:rPr>
                <a:t>gcc</a:t>
              </a:r>
              <a:r>
                <a:rPr lang="en-GB" dirty="0">
                  <a:solidFill>
                    <a:srgbClr val="0000FF"/>
                  </a:solidFill>
                  <a:latin typeface="Consolas"/>
                  <a:ea typeface="Consolas"/>
                  <a:cs typeface="Consolas"/>
                  <a:sym typeface="Consolas"/>
                </a:rPr>
                <a:t> </a:t>
              </a:r>
              <a:r>
                <a:rPr lang="en-US" altLang="zh-CHS" sz="1800" dirty="0">
                  <a:solidFill>
                    <a:srgbClr val="0000FF"/>
                  </a:solidFill>
                  <a:latin typeface="Consolas"/>
                  <a:ea typeface="Consolas"/>
                  <a:cs typeface="Consolas"/>
                  <a:sym typeface="Consolas"/>
                </a:rPr>
                <a:t>t</a:t>
              </a:r>
              <a:r>
                <a:rPr lang="en-GB" sz="1800" dirty="0">
                  <a:solidFill>
                    <a:srgbClr val="0000FF"/>
                  </a:solidFill>
                  <a:latin typeface="Consolas"/>
                  <a:ea typeface="Consolas"/>
                  <a:cs typeface="Consolas"/>
                  <a:sym typeface="Consolas"/>
                </a:rPr>
                <a:t>.c ; ./</a:t>
              </a:r>
              <a:r>
                <a:rPr lang="en-GB" sz="1800" dirty="0" err="1">
                  <a:solidFill>
                    <a:srgbClr val="0000FF"/>
                  </a:solidFill>
                  <a:latin typeface="Consolas"/>
                  <a:ea typeface="Consolas"/>
                  <a:cs typeface="Consolas"/>
                  <a:sym typeface="Consolas"/>
                </a:rPr>
                <a:t>a.out</a:t>
              </a:r>
              <a:endParaRPr lang="en-GB" sz="1800" dirty="0">
                <a:solidFill>
                  <a:srgbClr val="0000FF"/>
                </a:solidFill>
                <a:latin typeface="Consolas"/>
                <a:ea typeface="Consolas"/>
                <a:cs typeface="Consolas"/>
                <a:sym typeface="Consolas"/>
              </a:endParaRP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1</a:t>
              </a:r>
            </a:p>
            <a:p>
              <a:pPr lvl="0">
                <a:spcBef>
                  <a:spcPts val="0"/>
                </a:spcBef>
                <a:buClr>
                  <a:schemeClr val="dk1"/>
                </a:buClr>
                <a:buSzPct val="61111"/>
                <a:buFont typeface="Arial"/>
                <a:buNone/>
              </a:pPr>
              <a:r>
                <a:rPr lang="en-US" altLang="zh-CHS" dirty="0">
                  <a:solidFill>
                    <a:srgbClr val="FFFFFF"/>
                  </a:solidFill>
                  <a:latin typeface="Consolas"/>
                  <a:ea typeface="Consolas"/>
                  <a:cs typeface="Consolas"/>
                  <a:sym typeface="Consolas"/>
                </a:rPr>
                <a:t>Hello</a:t>
              </a:r>
              <a:r>
                <a:rPr lang="zh-CHS" altLang="en-US" dirty="0">
                  <a:solidFill>
                    <a:srgbClr val="FFFFFF"/>
                  </a:solidFill>
                  <a:latin typeface="Consolas"/>
                  <a:ea typeface="Consolas"/>
                  <a:cs typeface="Consolas"/>
                  <a:sym typeface="Consolas"/>
                </a:rPr>
                <a:t> </a:t>
              </a:r>
              <a:r>
                <a:rPr lang="en-US" altLang="zh-CHS" dirty="0">
                  <a:solidFill>
                    <a:srgbClr val="FFFFFF"/>
                  </a:solidFill>
                  <a:latin typeface="Consolas"/>
                  <a:ea typeface="Consolas"/>
                  <a:cs typeface="Consolas"/>
                  <a:sym typeface="Consolas"/>
                </a:rPr>
                <a:t>world!</a:t>
              </a:r>
            </a:p>
            <a:p>
              <a:pPr lvl="0">
                <a:spcBef>
                  <a:spcPts val="0"/>
                </a:spcBef>
                <a:buClr>
                  <a:schemeClr val="dk1"/>
                </a:buClr>
                <a:buSzPct val="61111"/>
                <a:buFont typeface="Arial"/>
                <a:buNone/>
              </a:pPr>
              <a:r>
                <a:rPr lang="en-US" altLang="zh-CHS" sz="1800" dirty="0">
                  <a:solidFill>
                    <a:srgbClr val="FFFFFF"/>
                  </a:solidFill>
                  <a:latin typeface="Consolas"/>
                  <a:ea typeface="Consolas"/>
                  <a:cs typeface="Consolas"/>
                  <a:sym typeface="Consolas"/>
                </a:rPr>
                <a:t>End</a:t>
              </a:r>
              <a:endParaRPr sz="1800" dirty="0">
                <a:solidFill>
                  <a:srgbClr val="FFFFFF"/>
                </a:solidFill>
                <a:latin typeface="Consolas"/>
                <a:ea typeface="Consolas"/>
                <a:cs typeface="Consolas"/>
                <a:sym typeface="Consolas"/>
              </a:endParaRPr>
            </a:p>
          </p:txBody>
        </p:sp>
        <mc:AlternateContent xmlns:mc="http://schemas.openxmlformats.org/markup-compatibility/2006" xmlns:a14="http://schemas.microsoft.com/office/drawing/2010/main">
          <mc:Choice Requires="a14">
            <p:sp>
              <p:nvSpPr>
                <p:cNvPr id="25" name="Rectangle 24">
                  <a:extLst>
                    <a:ext uri="{FF2B5EF4-FFF2-40B4-BE49-F238E27FC236}">
                      <a16:creationId xmlns:a16="http://schemas.microsoft.com/office/drawing/2014/main" id="{4B009524-262D-7CCC-EA1B-60FA150EDE4D}"/>
                    </a:ext>
                  </a:extLst>
                </p:cNvPr>
                <p:cNvSpPr/>
                <p:nvPr/>
              </p:nvSpPr>
              <p:spPr>
                <a:xfrm>
                  <a:off x="838200" y="1407739"/>
                  <a:ext cx="3760964"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r>
                          <a:rPr lang="en-US" altLang="zh-Hans" sz="2800" i="1">
                            <a:solidFill>
                              <a:srgbClr val="92D050"/>
                            </a:solidFill>
                            <a:latin typeface="Cambria Math" panose="02040503050406030204" pitchFamily="18" charset="0"/>
                          </a:rPr>
                          <m:t>𝑃</m:t>
                        </m:r>
                      </m:oMath>
                    </m:oMathPara>
                  </a14:m>
                  <a:endParaRPr lang="en-US" sz="2800" dirty="0"/>
                </a:p>
              </p:txBody>
            </p:sp>
          </mc:Choice>
          <mc:Fallback xmlns="">
            <p:sp>
              <p:nvSpPr>
                <p:cNvPr id="6" name="Rectangle 5">
                  <a:extLst>
                    <a:ext uri="{FF2B5EF4-FFF2-40B4-BE49-F238E27FC236}">
                      <a16:creationId xmlns:a16="http://schemas.microsoft.com/office/drawing/2014/main" id="{7F5BF0F4-38EB-1F46-9F0A-B0F0B20C0840}"/>
                    </a:ext>
                  </a:extLst>
                </p:cNvPr>
                <p:cNvSpPr>
                  <a:spLocks noRot="1" noChangeAspect="1" noMove="1" noResize="1" noEditPoints="1" noAdjustHandles="1" noChangeArrowheads="1" noChangeShapeType="1" noTextEdit="1"/>
                </p:cNvSpPr>
                <p:nvPr/>
              </p:nvSpPr>
              <p:spPr>
                <a:xfrm>
                  <a:off x="838200" y="1407739"/>
                  <a:ext cx="3760964" cy="424543"/>
                </a:xfrm>
                <a:prstGeom prst="rect">
                  <a:avLst/>
                </a:prstGeom>
                <a:blipFill>
                  <a:blip r:embed="rId3"/>
                  <a:stretch>
                    <a:fillRect b="-8824"/>
                  </a:stretch>
                </a:blipFill>
                <a:ln>
                  <a:noFill/>
                </a:ln>
              </p:spPr>
              <p:txBody>
                <a:bodyPr/>
                <a:lstStyle/>
                <a:p>
                  <a:r>
                    <a:rPr lang="en-US">
                      <a:noFill/>
                    </a:rPr>
                    <a:t> </a:t>
                  </a:r>
                </a:p>
              </p:txBody>
            </p:sp>
          </mc:Fallback>
        </mc:AlternateContent>
      </p:grpSp>
    </p:spTree>
    <p:extLst>
      <p:ext uri="{BB962C8B-B14F-4D97-AF65-F5344CB8AC3E}">
        <p14:creationId xmlns:p14="http://schemas.microsoft.com/office/powerpoint/2010/main" val="391642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A0058-213A-A841-833D-D69F9E61DC80}"/>
              </a:ext>
            </a:extLst>
          </p:cNvPr>
          <p:cNvSpPr>
            <a:spLocks noGrp="1"/>
          </p:cNvSpPr>
          <p:nvPr>
            <p:ph type="title"/>
          </p:nvPr>
        </p:nvSpPr>
        <p:spPr/>
        <p:txBody>
          <a:bodyPr/>
          <a:lstStyle/>
          <a:p>
            <a:r>
              <a:rPr lang="en-US" b="1" dirty="0" err="1"/>
              <a:t>Perses</a:t>
            </a:r>
            <a:r>
              <a:rPr lang="en-US" dirty="0"/>
              <a:t>: </a:t>
            </a:r>
            <a:r>
              <a:rPr lang="en-US" altLang="zh-CHS" dirty="0"/>
              <a:t>fully</a:t>
            </a:r>
            <a:r>
              <a:rPr lang="zh-CHS" altLang="en-US" dirty="0"/>
              <a:t> </a:t>
            </a:r>
            <a:r>
              <a:rPr lang="en-US" altLang="zh-CHS" dirty="0"/>
              <a:t>syntax-guided</a:t>
            </a:r>
            <a:endParaRPr lang="en-US" dirty="0"/>
          </a:p>
        </p:txBody>
      </p:sp>
      <p:sp>
        <p:nvSpPr>
          <p:cNvPr id="3" name="Content Placeholder 2">
            <a:extLst>
              <a:ext uri="{FF2B5EF4-FFF2-40B4-BE49-F238E27FC236}">
                <a16:creationId xmlns:a16="http://schemas.microsoft.com/office/drawing/2014/main" id="{D6373579-92CD-5748-9DCD-E24C4FD10284}"/>
              </a:ext>
            </a:extLst>
          </p:cNvPr>
          <p:cNvSpPr>
            <a:spLocks noGrp="1"/>
          </p:cNvSpPr>
          <p:nvPr>
            <p:ph idx="1"/>
          </p:nvPr>
        </p:nvSpPr>
        <p:spPr/>
        <p:txBody>
          <a:bodyPr/>
          <a:lstStyle/>
          <a:p>
            <a:pPr marL="914400" lvl="2" indent="0">
              <a:buNone/>
            </a:pPr>
            <a:r>
              <a:rPr lang="en-US" altLang="zh-CHS" dirty="0">
                <a:sym typeface="Wingdings" pitchFamily="2" charset="2"/>
              </a:rPr>
              <a:t>	</a:t>
            </a:r>
            <a:endParaRPr lang="en-US" dirty="0">
              <a:sym typeface="Wingdings" pitchFamily="2" charset="2"/>
            </a:endParaRPr>
          </a:p>
        </p:txBody>
      </p:sp>
      <p:sp>
        <p:nvSpPr>
          <p:cNvPr id="13" name="Slide Number Placeholder 12">
            <a:extLst>
              <a:ext uri="{FF2B5EF4-FFF2-40B4-BE49-F238E27FC236}">
                <a16:creationId xmlns:a16="http://schemas.microsoft.com/office/drawing/2014/main" id="{53362284-BACE-3C48-A6F2-C92EE5E732FF}"/>
              </a:ext>
            </a:extLst>
          </p:cNvPr>
          <p:cNvSpPr>
            <a:spLocks noGrp="1"/>
          </p:cNvSpPr>
          <p:nvPr>
            <p:ph type="sldNum" sz="quarter" idx="12"/>
          </p:nvPr>
        </p:nvSpPr>
        <p:spPr/>
        <p:txBody>
          <a:bodyPr/>
          <a:lstStyle/>
          <a:p>
            <a:fld id="{DD84FB6D-32E1-4B40-A730-C23E1C88D905}" type="slidenum">
              <a:rPr lang="en-US" smtClean="0"/>
              <a:t>17</a:t>
            </a:fld>
            <a:endParaRPr lang="en-US"/>
          </a:p>
        </p:txBody>
      </p:sp>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E8975318-44D4-8E4E-8D6C-E9FF6A6AA06C}"/>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15" name="Rectangle 14">
                <a:extLst>
                  <a:ext uri="{FF2B5EF4-FFF2-40B4-BE49-F238E27FC236}">
                    <a16:creationId xmlns:a16="http://schemas.microsoft.com/office/drawing/2014/main" id="{E8975318-44D4-8E4E-8D6C-E9FF6A6AA06C}"/>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93F724BA-D98A-2747-B067-2478D2493652}"/>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16" name="Rectangle 15">
                <a:extLst>
                  <a:ext uri="{FF2B5EF4-FFF2-40B4-BE49-F238E27FC236}">
                    <a16:creationId xmlns:a16="http://schemas.microsoft.com/office/drawing/2014/main" id="{93F724BA-D98A-2747-B067-2478D2493652}"/>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4"/>
                <a:stretch>
                  <a:fillRect/>
                </a:stretch>
              </a:blipFill>
            </p:spPr>
            <p:txBody>
              <a:bodyPr/>
              <a:lstStyle/>
              <a:p>
                <a:r>
                  <a:rPr lang="en-US">
                    <a:noFill/>
                  </a:rPr>
                  <a:t> </a:t>
                </a:r>
              </a:p>
            </p:txBody>
          </p:sp>
        </mc:Fallback>
      </mc:AlternateContent>
      <p:sp>
        <p:nvSpPr>
          <p:cNvPr id="17" name="Rounded Rectangle 16">
            <a:extLst>
              <a:ext uri="{FF2B5EF4-FFF2-40B4-BE49-F238E27FC236}">
                <a16:creationId xmlns:a16="http://schemas.microsoft.com/office/drawing/2014/main" id="{5879C3BA-9395-AB42-8A58-685FDDF258F1}"/>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err="1"/>
              <a:t>Perses</a:t>
            </a:r>
            <a:endParaRPr lang="en-US" sz="2400" b="1" dirty="0"/>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7D48131B-4934-DE45-969E-161AAE11075D}"/>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8" name="Rectangle 17">
                <a:extLst>
                  <a:ext uri="{FF2B5EF4-FFF2-40B4-BE49-F238E27FC236}">
                    <a16:creationId xmlns:a16="http://schemas.microsoft.com/office/drawing/2014/main" id="{7D48131B-4934-DE45-969E-161AAE11075D}"/>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5"/>
                <a:stretch>
                  <a:fillRect/>
                </a:stretch>
              </a:blipFill>
            </p:spPr>
            <p:txBody>
              <a:bodyPr/>
              <a:lstStyle/>
              <a:p>
                <a:r>
                  <a:rPr lang="en-US">
                    <a:noFill/>
                  </a:rPr>
                  <a:t> </a:t>
                </a:r>
              </a:p>
            </p:txBody>
          </p:sp>
        </mc:Fallback>
      </mc:AlternateContent>
      <p:cxnSp>
        <p:nvCxnSpPr>
          <p:cNvPr id="19" name="Straight Arrow Connector 18">
            <a:extLst>
              <a:ext uri="{FF2B5EF4-FFF2-40B4-BE49-F238E27FC236}">
                <a16:creationId xmlns:a16="http://schemas.microsoft.com/office/drawing/2014/main" id="{1D29038E-9647-A846-A451-D02530DC8802}"/>
              </a:ext>
            </a:extLst>
          </p:cNvPr>
          <p:cNvCxnSpPr>
            <a:stCxn id="15" idx="2"/>
            <a:endCxn id="17"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D1C33DB-D980-1742-A30D-5BD85DE29764}"/>
              </a:ext>
            </a:extLst>
          </p:cNvPr>
          <p:cNvCxnSpPr>
            <a:cxnSpLocks/>
            <a:stCxn id="17" idx="2"/>
            <a:endCxn id="18"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FBE3540F-A6A2-C74F-B038-6BB6FA1ACF25}"/>
              </a:ext>
            </a:extLst>
          </p:cNvPr>
          <p:cNvCxnSpPr>
            <a:stCxn id="16" idx="2"/>
            <a:endCxn id="17"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F72429F3-A6C0-C64E-A34A-C9100A856BA7}"/>
              </a:ext>
            </a:extLst>
          </p:cNvPr>
          <p:cNvSpPr/>
          <p:nvPr/>
        </p:nvSpPr>
        <p:spPr>
          <a:xfrm>
            <a:off x="5872908" y="2263833"/>
            <a:ext cx="1411078" cy="57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0" dirty="0"/>
              <a:t>Grammar</a:t>
            </a:r>
          </a:p>
        </p:txBody>
      </p:sp>
      <p:cxnSp>
        <p:nvCxnSpPr>
          <p:cNvPr id="23" name="Elbow Connector 22">
            <a:extLst>
              <a:ext uri="{FF2B5EF4-FFF2-40B4-BE49-F238E27FC236}">
                <a16:creationId xmlns:a16="http://schemas.microsoft.com/office/drawing/2014/main" id="{3711A35A-F14F-8542-B043-3FCEF2CEE368}"/>
              </a:ext>
            </a:extLst>
          </p:cNvPr>
          <p:cNvCxnSpPr>
            <a:cxnSpLocks/>
            <a:stCxn id="22" idx="2"/>
            <a:endCxn id="17" idx="1"/>
          </p:cNvCxnSpPr>
          <p:nvPr/>
        </p:nvCxnSpPr>
        <p:spPr>
          <a:xfrm rot="16200000" flipH="1">
            <a:off x="6734595" y="2680561"/>
            <a:ext cx="1164584" cy="1476881"/>
          </a:xfrm>
          <a:prstGeom prst="bentConnector2">
            <a:avLst/>
          </a:prstGeom>
          <a:ln w="349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136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A0058-213A-A841-833D-D69F9E61DC80}"/>
              </a:ext>
            </a:extLst>
          </p:cNvPr>
          <p:cNvSpPr>
            <a:spLocks noGrp="1"/>
          </p:cNvSpPr>
          <p:nvPr>
            <p:ph type="title"/>
          </p:nvPr>
        </p:nvSpPr>
        <p:spPr/>
        <p:txBody>
          <a:bodyPr/>
          <a:lstStyle/>
          <a:p>
            <a:r>
              <a:rPr lang="en-US" b="1" dirty="0" err="1"/>
              <a:t>Perses</a:t>
            </a:r>
            <a:r>
              <a:rPr lang="en-US" dirty="0"/>
              <a:t>: </a:t>
            </a:r>
            <a:r>
              <a:rPr lang="en-US" altLang="zh-CHS" dirty="0"/>
              <a:t>fully</a:t>
            </a:r>
            <a:r>
              <a:rPr lang="zh-CHS" altLang="en-US" dirty="0"/>
              <a:t> </a:t>
            </a:r>
            <a:r>
              <a:rPr lang="en-US" altLang="zh-CHS" dirty="0"/>
              <a:t>syntax-guided</a:t>
            </a:r>
            <a:endParaRPr lang="en-US" dirty="0"/>
          </a:p>
        </p:txBody>
      </p:sp>
      <p:sp>
        <p:nvSpPr>
          <p:cNvPr id="3" name="Content Placeholder 2">
            <a:extLst>
              <a:ext uri="{FF2B5EF4-FFF2-40B4-BE49-F238E27FC236}">
                <a16:creationId xmlns:a16="http://schemas.microsoft.com/office/drawing/2014/main" id="{D6373579-92CD-5748-9DCD-E24C4FD10284}"/>
              </a:ext>
            </a:extLst>
          </p:cNvPr>
          <p:cNvSpPr>
            <a:spLocks noGrp="1"/>
          </p:cNvSpPr>
          <p:nvPr>
            <p:ph idx="1"/>
          </p:nvPr>
        </p:nvSpPr>
        <p:spPr/>
        <p:txBody>
          <a:bodyPr/>
          <a:lstStyle/>
          <a:p>
            <a:pPr lvl="0"/>
            <a:r>
              <a:rPr lang="en-US" dirty="0">
                <a:solidFill>
                  <a:prstClr val="black"/>
                </a:solidFill>
                <a:sym typeface="Wingdings" pitchFamily="2" charset="2"/>
              </a:rPr>
              <a:t>Avoid generating </a:t>
            </a:r>
            <a:r>
              <a:rPr lang="en-US" b="1" dirty="0">
                <a:solidFill>
                  <a:srgbClr val="4472C4"/>
                </a:solidFill>
                <a:sym typeface="Wingdings" pitchFamily="2" charset="2"/>
              </a:rPr>
              <a:t>syntactically invalid </a:t>
            </a:r>
            <a:r>
              <a:rPr lang="en-US" dirty="0">
                <a:solidFill>
                  <a:prstClr val="black"/>
                </a:solidFill>
                <a:sym typeface="Wingdings" pitchFamily="2" charset="2"/>
              </a:rPr>
              <a:t>variants</a:t>
            </a:r>
          </a:p>
          <a:p>
            <a:pPr marL="914400" lvl="2" indent="0">
              <a:buNone/>
            </a:pPr>
            <a:r>
              <a:rPr lang="en-US" altLang="zh-CHS" dirty="0">
                <a:sym typeface="Wingdings" pitchFamily="2" charset="2"/>
              </a:rPr>
              <a:t>	</a:t>
            </a:r>
            <a:endParaRPr lang="en-US" dirty="0">
              <a:sym typeface="Wingdings" pitchFamily="2" charset="2"/>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C628BD2-63F9-F54B-8055-FD8E8C1BFE38}"/>
                  </a:ext>
                </a:extLst>
              </p:cNvPr>
              <p:cNvSpPr txBox="1"/>
              <p:nvPr/>
            </p:nvSpPr>
            <p:spPr>
              <a:xfrm>
                <a:off x="3864430" y="4413151"/>
                <a:ext cx="8164285" cy="2308324"/>
              </a:xfrm>
              <a:prstGeom prst="rect">
                <a:avLst/>
              </a:prstGeom>
              <a:noFill/>
              <a:ln>
                <a:solidFill>
                  <a:schemeClr val="accent1">
                    <a:shade val="50000"/>
                  </a:schemeClr>
                </a:solidFill>
              </a:ln>
            </p:spPr>
            <p:txBody>
              <a:bodyPr wrap="square" rtlCol="0">
                <a:spAutoFit/>
              </a:bodyPr>
              <a:lstStyle/>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func_def</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&lt;type&gt; &lt;identifier&gt; </a:t>
                </a:r>
                <a:r>
                  <a:rPr lang="en-US" dirty="0">
                    <a:solidFill>
                      <a:schemeClr val="accent1"/>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a:t>
                </a:r>
                <a:r>
                  <a:rPr lang="en-US" altLang="zh-CHS" dirty="0" err="1">
                    <a:solidFill>
                      <a:srgbClr val="FFC000"/>
                    </a:solidFill>
                    <a:latin typeface="Consolas" panose="020B0609020204030204" pitchFamily="49" charset="0"/>
                    <a:cs typeface="Consolas" panose="020B0609020204030204" pitchFamily="49" charset="0"/>
                  </a:rPr>
                  <a:t>_stmt</a:t>
                </a:r>
                <a:r>
                  <a:rPr lang="en-US" dirty="0">
                    <a:solidFill>
                      <a:srgbClr val="FFC000"/>
                    </a:solidFill>
                    <a:latin typeface="Consolas" panose="020B0609020204030204" pitchFamily="49" charset="0"/>
                    <a:cs typeface="Consolas" panose="020B0609020204030204" pitchFamily="49" charset="0"/>
                  </a:rPr>
                  <a:t>&gt;</a:t>
                </a:r>
                <a:endParaRPr lang="en-US" dirty="0">
                  <a:latin typeface="Consolas" panose="020B0609020204030204" pitchFamily="49" charset="0"/>
                  <a:cs typeface="Consolas" panose="020B0609020204030204" pitchFamily="49" charset="0"/>
                </a:endParaRP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compound</a:t>
                </a:r>
                <a:r>
                  <a:rPr lang="en-US" altLang="zh-CHS" dirty="0" err="1">
                    <a:latin typeface="Consolas" panose="020B0609020204030204" pitchFamily="49" charset="0"/>
                    <a:cs typeface="Consolas" panose="020B0609020204030204" pitchFamily="49" charset="0"/>
                  </a:rPr>
                  <a:t>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stmt_star</a:t>
                </a:r>
                <a:r>
                  <a:rPr lang="en-US" dirty="0">
                    <a:solidFill>
                      <a:srgbClr val="FFC000"/>
                    </a:solidFill>
                    <a:latin typeface="Consolas" panose="020B0609020204030204" pitchFamily="49" charset="0"/>
                    <a:cs typeface="Consolas" panose="020B0609020204030204" pitchFamily="49" charset="0"/>
                  </a:rPr>
                  <a:t>&gt; </a:t>
                </a:r>
                <a:r>
                  <a:rPr lang="en-US" dirty="0">
                    <a:solidFill>
                      <a:schemeClr val="accent1"/>
                    </a:solidFill>
                    <a:latin typeface="Consolas" panose="020B0609020204030204" pitchFamily="49" charset="0"/>
                    <a:cs typeface="Consolas" panose="020B0609020204030204" pitchFamily="49" charset="0"/>
                  </a:rPr>
                  <a: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stmt_star</a:t>
                </a:r>
                <a:r>
                  <a:rPr lang="en-US" dirty="0">
                    <a:latin typeface="Consolas" panose="020B0609020204030204" pitchFamily="49" charset="0"/>
                    <a:cs typeface="Consolas" panose="020B0609020204030204" pitchFamily="49" charset="0"/>
                  </a:rPr>
                  <a:t>&gt;</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14:m>
                  <m:oMath xmlns:m="http://schemas.openxmlformats.org/officeDocument/2006/math">
                    <m:r>
                      <a:rPr lang="en-US" b="1" i="0" smtClean="0">
                        <a:solidFill>
                          <a:srgbClr val="C00000"/>
                        </a:solidFill>
                        <a:latin typeface="Cambria Math" panose="02040503050406030204" pitchFamily="18" charset="0"/>
                        <a:cs typeface="Consolas" panose="020B0609020204030204" pitchFamily="49" charset="0"/>
                      </a:rPr>
                      <m:t>∗</m:t>
                    </m:r>
                  </m:oMath>
                </a14:m>
                <a:r>
                  <a:rPr lang="en-US" dirty="0">
                    <a:latin typeface="Consolas" panose="020B0609020204030204" pitchFamily="49" charset="0"/>
                    <a:cs typeface="Consolas" panose="020B0609020204030204" pitchFamily="49" charset="0"/>
                  </a:rPr>
                  <a:t>     </a:t>
                </a:r>
                <a:r>
                  <a:rPr lang="en-US" dirty="0">
                    <a:solidFill>
                      <a:srgbClr val="00B050"/>
                    </a:solidFill>
                    <a:latin typeface="+mj-lt"/>
                    <a:cs typeface="Consolas" panose="020B0609020204030204" pitchFamily="49" charset="0"/>
                  </a:rPr>
                  <a:t>// A list of zero or more statements</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expr_stmt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decl_stmt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a:t>
                </a:r>
                <a:r>
                  <a:rPr lang="en-US" dirty="0">
                    <a:solidFill>
                      <a:srgbClr val="FFC000"/>
                    </a:solidFill>
                    <a:latin typeface="Consolas" panose="020B0609020204030204" pitchFamily="49" charset="0"/>
                    <a:cs typeface="Consolas" panose="020B0609020204030204" pitchFamily="49" charset="0"/>
                  </a:rPr>
                  <a:t> &lt;</a:t>
                </a:r>
                <a:r>
                  <a:rPr lang="en-US" dirty="0" err="1">
                    <a:solidFill>
                      <a:srgbClr val="FFC000"/>
                    </a:solidFill>
                    <a:latin typeface="Consolas" panose="020B0609020204030204" pitchFamily="49" charset="0"/>
                    <a:cs typeface="Consolas" panose="020B0609020204030204" pitchFamily="49" charset="0"/>
                  </a:rPr>
                  <a:t>if_stmt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compound_stmt</a:t>
                </a:r>
                <a:r>
                  <a:rPr lang="en-US" dirty="0">
                    <a:solidFill>
                      <a:srgbClr val="FFC000"/>
                    </a:solidFill>
                    <a:latin typeface="Consolas" panose="020B0609020204030204" pitchFamily="49" charset="0"/>
                    <a:cs typeface="Consolas" panose="020B0609020204030204" pitchFamily="49" charset="0"/>
                  </a:rPr>
                  <a:t>&gt;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if_stmt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‘if’</a:t>
                </a:r>
                <a:r>
                  <a:rPr lang="en-US" dirty="0">
                    <a:latin typeface="Consolas" panose="020B0609020204030204" pitchFamily="49" charset="0"/>
                    <a:cs typeface="Consolas" panose="020B0609020204030204" pitchFamily="49" charset="0"/>
                  </a:rPr>
                  <a:t>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&lt;expr&gt; </a:t>
                </a:r>
                <a:r>
                  <a:rPr lang="en-US" dirty="0">
                    <a:solidFill>
                      <a:schemeClr val="accent1"/>
                    </a:solidFill>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p>
            </p:txBody>
          </p:sp>
        </mc:Choice>
        <mc:Fallback xmlns="">
          <p:sp>
            <p:nvSpPr>
              <p:cNvPr id="10" name="TextBox 9">
                <a:extLst>
                  <a:ext uri="{FF2B5EF4-FFF2-40B4-BE49-F238E27FC236}">
                    <a16:creationId xmlns:a16="http://schemas.microsoft.com/office/drawing/2014/main" id="{BC628BD2-63F9-F54B-8055-FD8E8C1BFE38}"/>
                  </a:ext>
                </a:extLst>
              </p:cNvPr>
              <p:cNvSpPr txBox="1">
                <a:spLocks noRot="1" noChangeAspect="1" noMove="1" noResize="1" noEditPoints="1" noAdjustHandles="1" noChangeArrowheads="1" noChangeShapeType="1" noTextEdit="1"/>
              </p:cNvSpPr>
              <p:nvPr/>
            </p:nvSpPr>
            <p:spPr>
              <a:xfrm>
                <a:off x="3864430" y="4413151"/>
                <a:ext cx="8164285" cy="2308324"/>
              </a:xfrm>
              <a:prstGeom prst="rect">
                <a:avLst/>
              </a:prstGeom>
              <a:blipFill>
                <a:blip r:embed="rId3"/>
                <a:stretch>
                  <a:fillRect l="-465" t="-543" b="-2717"/>
                </a:stretch>
              </a:blipFill>
              <a:ln>
                <a:solidFill>
                  <a:schemeClr val="accent1">
                    <a:shade val="50000"/>
                  </a:schemeClr>
                </a:solidFill>
              </a:ln>
            </p:spPr>
            <p:txBody>
              <a:bodyPr/>
              <a:lstStyle/>
              <a:p>
                <a:r>
                  <a:rPr lang="en-US">
                    <a:noFill/>
                  </a:rPr>
                  <a:t> </a:t>
                </a:r>
              </a:p>
            </p:txBody>
          </p:sp>
        </mc:Fallback>
      </mc:AlternateContent>
      <p:sp>
        <p:nvSpPr>
          <p:cNvPr id="11" name="TextBox 10">
            <a:extLst>
              <a:ext uri="{FF2B5EF4-FFF2-40B4-BE49-F238E27FC236}">
                <a16:creationId xmlns:a16="http://schemas.microsoft.com/office/drawing/2014/main" id="{0AE27A26-A245-2241-89BA-C7B452EDC6C5}"/>
              </a:ext>
            </a:extLst>
          </p:cNvPr>
          <p:cNvSpPr txBox="1"/>
          <p:nvPr/>
        </p:nvSpPr>
        <p:spPr>
          <a:xfrm>
            <a:off x="8270405" y="365125"/>
            <a:ext cx="3518823" cy="3323987"/>
          </a:xfrm>
          <a:prstGeom prst="rect">
            <a:avLst/>
          </a:prstGeom>
          <a:solidFill>
            <a:schemeClr val="bg1"/>
          </a:solidFill>
          <a:ln>
            <a:solidFill>
              <a:schemeClr val="accent1">
                <a:shade val="50000"/>
              </a:schemeClr>
            </a:solidFill>
          </a:ln>
        </p:spPr>
        <p:txBody>
          <a:bodyPr wrap="square" rtlCol="0">
            <a:spAutoFit/>
          </a:bodyPr>
          <a:lstStyle/>
          <a:p>
            <a:r>
              <a:rPr lang="en-US" sz="2100" dirty="0" err="1">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13" name="Slide Number Placeholder 12">
            <a:extLst>
              <a:ext uri="{FF2B5EF4-FFF2-40B4-BE49-F238E27FC236}">
                <a16:creationId xmlns:a16="http://schemas.microsoft.com/office/drawing/2014/main" id="{53362284-BACE-3C48-A6F2-C92EE5E732FF}"/>
              </a:ext>
            </a:extLst>
          </p:cNvPr>
          <p:cNvSpPr>
            <a:spLocks noGrp="1"/>
          </p:cNvSpPr>
          <p:nvPr>
            <p:ph type="sldNum" sz="quarter" idx="12"/>
          </p:nvPr>
        </p:nvSpPr>
        <p:spPr/>
        <p:txBody>
          <a:bodyPr/>
          <a:lstStyle/>
          <a:p>
            <a:fld id="{DD84FB6D-32E1-4B40-A730-C23E1C88D905}" type="slidenum">
              <a:rPr lang="en-US" smtClean="0"/>
              <a:t>18</a:t>
            </a:fld>
            <a:endParaRPr lang="en-US"/>
          </a:p>
        </p:txBody>
      </p:sp>
    </p:spTree>
    <p:extLst>
      <p:ext uri="{BB962C8B-B14F-4D97-AF65-F5344CB8AC3E}">
        <p14:creationId xmlns:p14="http://schemas.microsoft.com/office/powerpoint/2010/main" val="462513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A0058-213A-A841-833D-D69F9E61DC80}"/>
              </a:ext>
            </a:extLst>
          </p:cNvPr>
          <p:cNvSpPr>
            <a:spLocks noGrp="1"/>
          </p:cNvSpPr>
          <p:nvPr>
            <p:ph type="title"/>
          </p:nvPr>
        </p:nvSpPr>
        <p:spPr/>
        <p:txBody>
          <a:bodyPr/>
          <a:lstStyle/>
          <a:p>
            <a:r>
              <a:rPr lang="en-US" b="1" dirty="0" err="1"/>
              <a:t>Perses</a:t>
            </a:r>
            <a:r>
              <a:rPr lang="en-US" dirty="0"/>
              <a:t>: </a:t>
            </a:r>
            <a:r>
              <a:rPr lang="en-US" altLang="zh-CHS" dirty="0"/>
              <a:t>fully</a:t>
            </a:r>
            <a:r>
              <a:rPr lang="zh-CHS" altLang="en-US" dirty="0"/>
              <a:t> </a:t>
            </a:r>
            <a:r>
              <a:rPr lang="en-US" altLang="zh-CHS" dirty="0"/>
              <a:t>syntax-guided</a:t>
            </a:r>
            <a:endParaRPr lang="en-US" dirty="0"/>
          </a:p>
        </p:txBody>
      </p:sp>
      <p:sp>
        <p:nvSpPr>
          <p:cNvPr id="3" name="Content Placeholder 2">
            <a:extLst>
              <a:ext uri="{FF2B5EF4-FFF2-40B4-BE49-F238E27FC236}">
                <a16:creationId xmlns:a16="http://schemas.microsoft.com/office/drawing/2014/main" id="{D6373579-92CD-5748-9DCD-E24C4FD10284}"/>
              </a:ext>
            </a:extLst>
          </p:cNvPr>
          <p:cNvSpPr>
            <a:spLocks noGrp="1"/>
          </p:cNvSpPr>
          <p:nvPr>
            <p:ph idx="1"/>
          </p:nvPr>
        </p:nvSpPr>
        <p:spPr/>
        <p:txBody>
          <a:bodyPr/>
          <a:lstStyle/>
          <a:p>
            <a:r>
              <a:rPr lang="en-US" dirty="0">
                <a:sym typeface="Wingdings" pitchFamily="2" charset="2"/>
              </a:rPr>
              <a:t>Avoid generating </a:t>
            </a:r>
            <a:r>
              <a:rPr lang="en-US" b="1" dirty="0">
                <a:solidFill>
                  <a:schemeClr val="accent1"/>
                </a:solidFill>
                <a:sym typeface="Wingdings" pitchFamily="2" charset="2"/>
              </a:rPr>
              <a:t>syntactically invalid </a:t>
            </a:r>
            <a:r>
              <a:rPr lang="en-US" dirty="0">
                <a:sym typeface="Wingdings" pitchFamily="2" charset="2"/>
              </a:rPr>
              <a:t>variants</a:t>
            </a:r>
          </a:p>
          <a:p>
            <a:pPr lvl="1"/>
            <a:r>
              <a:rPr lang="en-US" dirty="0">
                <a:sym typeface="Wingdings" pitchFamily="2" charset="2"/>
              </a:rPr>
              <a:t>Most</a:t>
            </a:r>
            <a:r>
              <a:rPr lang="zh-CHS" altLang="en-US" dirty="0">
                <a:sym typeface="Wingdings" pitchFamily="2" charset="2"/>
              </a:rPr>
              <a:t> </a:t>
            </a:r>
            <a:r>
              <a:rPr lang="en-US" altLang="zh-CHS" dirty="0">
                <a:sym typeface="Wingdings" pitchFamily="2" charset="2"/>
              </a:rPr>
              <a:t>symbols</a:t>
            </a:r>
            <a:r>
              <a:rPr lang="zh-CHS" altLang="en-US" dirty="0">
                <a:sym typeface="Wingdings" pitchFamily="2" charset="2"/>
              </a:rPr>
              <a:t> </a:t>
            </a:r>
            <a:r>
              <a:rPr lang="en-US" altLang="zh-CHS" dirty="0">
                <a:sym typeface="Wingdings" pitchFamily="2" charset="2"/>
              </a:rPr>
              <a:t>are</a:t>
            </a:r>
            <a:r>
              <a:rPr lang="zh-CHS" altLang="en-US" dirty="0">
                <a:sym typeface="Wingdings" pitchFamily="2" charset="2"/>
              </a:rPr>
              <a:t> </a:t>
            </a:r>
            <a:r>
              <a:rPr lang="en-US" dirty="0">
                <a:solidFill>
                  <a:schemeClr val="accent1"/>
                </a:solidFill>
              </a:rPr>
              <a:t>NOT </a:t>
            </a:r>
            <a:r>
              <a:rPr lang="en-US" altLang="zh-CHS" dirty="0">
                <a:sym typeface="Wingdings" pitchFamily="2" charset="2"/>
              </a:rPr>
              <a:t>removable</a:t>
            </a:r>
          </a:p>
          <a:p>
            <a:pPr lvl="2"/>
            <a:r>
              <a:rPr lang="en-US" altLang="zh-CHS" dirty="0">
                <a:sym typeface="Wingdings" pitchFamily="2" charset="2"/>
              </a:rPr>
              <a:t>e.g.,</a:t>
            </a:r>
            <a:r>
              <a:rPr lang="zh-CHS" altLang="en-US" dirty="0">
                <a:sym typeface="Wingdings" pitchFamily="2" charset="2"/>
              </a:rPr>
              <a:t> </a:t>
            </a:r>
            <a:r>
              <a:rPr lang="en-US" altLang="zh-CHS" dirty="0">
                <a:sym typeface="Wingdings" pitchFamily="2" charset="2"/>
              </a:rPr>
              <a:t>all</a:t>
            </a:r>
            <a:r>
              <a:rPr lang="zh-CHS" altLang="en-US" dirty="0">
                <a:sym typeface="Wingdings" pitchFamily="2" charset="2"/>
              </a:rPr>
              <a:t> </a:t>
            </a:r>
            <a:r>
              <a:rPr lang="en-US" altLang="zh-CHS" dirty="0">
                <a:sym typeface="Wingdings" pitchFamily="2" charset="2"/>
              </a:rPr>
              <a:t>symbols</a:t>
            </a:r>
            <a:r>
              <a:rPr lang="zh-CHS" altLang="en-US" dirty="0">
                <a:sym typeface="Wingdings" pitchFamily="2" charset="2"/>
              </a:rPr>
              <a:t> </a:t>
            </a:r>
            <a:r>
              <a:rPr lang="en-US" altLang="zh-CHS" dirty="0">
                <a:sym typeface="Wingdings" pitchFamily="2" charset="2"/>
              </a:rPr>
              <a:t>in</a:t>
            </a:r>
            <a:r>
              <a:rPr lang="zh-CHS" altLang="en-US" dirty="0">
                <a:sym typeface="Wingdings" pitchFamily="2" charset="2"/>
              </a:rPr>
              <a:t> </a:t>
            </a:r>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func_def</a:t>
            </a:r>
            <a:r>
              <a:rPr lang="en-US" dirty="0">
                <a:latin typeface="Consolas" panose="020B0609020204030204" pitchFamily="49" charset="0"/>
                <a:cs typeface="Consolas" panose="020B0609020204030204" pitchFamily="49" charset="0"/>
              </a:rPr>
              <a:t>&gt; </a:t>
            </a:r>
            <a:endParaRPr lang="en-US" altLang="zh-CHS" dirty="0">
              <a:sym typeface="Wingdings" pitchFamily="2" charset="2"/>
            </a:endParaRPr>
          </a:p>
          <a:p>
            <a:pPr marL="914400" lvl="2" indent="0">
              <a:buNone/>
            </a:pPr>
            <a:r>
              <a:rPr lang="en-US" altLang="zh-CHS" dirty="0">
                <a:sym typeface="Wingdings" pitchFamily="2" charset="2"/>
              </a:rPr>
              <a:t>	</a:t>
            </a:r>
            <a:endParaRPr lang="en-US" dirty="0">
              <a:sym typeface="Wingdings" pitchFamily="2" charset="2"/>
            </a:endParaRPr>
          </a:p>
        </p:txBody>
      </p:sp>
      <p:sp>
        <p:nvSpPr>
          <p:cNvPr id="11" name="TextBox 10">
            <a:extLst>
              <a:ext uri="{FF2B5EF4-FFF2-40B4-BE49-F238E27FC236}">
                <a16:creationId xmlns:a16="http://schemas.microsoft.com/office/drawing/2014/main" id="{0AE27A26-A245-2241-89BA-C7B452EDC6C5}"/>
              </a:ext>
            </a:extLst>
          </p:cNvPr>
          <p:cNvSpPr txBox="1"/>
          <p:nvPr/>
        </p:nvSpPr>
        <p:spPr>
          <a:xfrm>
            <a:off x="8270405" y="365125"/>
            <a:ext cx="3518823" cy="3323987"/>
          </a:xfrm>
          <a:prstGeom prst="rect">
            <a:avLst/>
          </a:prstGeom>
          <a:solidFill>
            <a:schemeClr val="bg1"/>
          </a:solidFill>
          <a:ln>
            <a:solidFill>
              <a:schemeClr val="accent1">
                <a:shade val="50000"/>
              </a:schemeClr>
            </a:solidFill>
          </a:ln>
        </p:spPr>
        <p:txBody>
          <a:bodyPr wrap="square" rtlCol="0">
            <a:spAutoFit/>
          </a:bodyPr>
          <a:lstStyle/>
          <a:p>
            <a:r>
              <a:rPr lang="en-US" sz="2100" dirty="0" err="1">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13" name="Slide Number Placeholder 12">
            <a:extLst>
              <a:ext uri="{FF2B5EF4-FFF2-40B4-BE49-F238E27FC236}">
                <a16:creationId xmlns:a16="http://schemas.microsoft.com/office/drawing/2014/main" id="{53362284-BACE-3C48-A6F2-C92EE5E732FF}"/>
              </a:ext>
            </a:extLst>
          </p:cNvPr>
          <p:cNvSpPr>
            <a:spLocks noGrp="1"/>
          </p:cNvSpPr>
          <p:nvPr>
            <p:ph type="sldNum" sz="quarter" idx="12"/>
          </p:nvPr>
        </p:nvSpPr>
        <p:spPr/>
        <p:txBody>
          <a:bodyPr/>
          <a:lstStyle/>
          <a:p>
            <a:fld id="{DD84FB6D-32E1-4B40-A730-C23E1C88D905}" type="slidenum">
              <a:rPr lang="en-US" smtClean="0"/>
              <a:t>19</a:t>
            </a:fld>
            <a:endParaRPr 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F2C4F178-2425-1147-B260-E282145F7145}"/>
                  </a:ext>
                </a:extLst>
              </p:cNvPr>
              <p:cNvSpPr txBox="1"/>
              <p:nvPr/>
            </p:nvSpPr>
            <p:spPr>
              <a:xfrm>
                <a:off x="3864430" y="4413151"/>
                <a:ext cx="8164285" cy="2308324"/>
              </a:xfrm>
              <a:prstGeom prst="rect">
                <a:avLst/>
              </a:prstGeom>
              <a:noFill/>
              <a:ln>
                <a:solidFill>
                  <a:schemeClr val="accent1">
                    <a:shade val="50000"/>
                  </a:schemeClr>
                </a:solidFill>
              </a:ln>
            </p:spPr>
            <p:txBody>
              <a:bodyPr wrap="square" rtlCol="0">
                <a:spAutoFit/>
              </a:bodyPr>
              <a:lstStyle/>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func_def</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&lt;type&gt; &lt;identifier&gt; </a:t>
                </a:r>
                <a:r>
                  <a:rPr lang="en-US" dirty="0">
                    <a:solidFill>
                      <a:schemeClr val="accent1"/>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a:t>
                </a:r>
                <a:r>
                  <a:rPr lang="en-US" altLang="zh-CHS" dirty="0" err="1">
                    <a:solidFill>
                      <a:srgbClr val="FFC000"/>
                    </a:solidFill>
                    <a:latin typeface="Consolas" panose="020B0609020204030204" pitchFamily="49" charset="0"/>
                    <a:cs typeface="Consolas" panose="020B0609020204030204" pitchFamily="49" charset="0"/>
                  </a:rPr>
                  <a:t>_stmt</a:t>
                </a:r>
                <a:r>
                  <a:rPr lang="en-US" dirty="0">
                    <a:solidFill>
                      <a:srgbClr val="FFC000"/>
                    </a:solidFill>
                    <a:latin typeface="Consolas" panose="020B0609020204030204" pitchFamily="49" charset="0"/>
                    <a:cs typeface="Consolas" panose="020B0609020204030204" pitchFamily="49" charset="0"/>
                  </a:rPr>
                  <a:t>&gt;</a:t>
                </a:r>
                <a:endParaRPr lang="en-US" dirty="0">
                  <a:latin typeface="Consolas" panose="020B0609020204030204" pitchFamily="49" charset="0"/>
                  <a:cs typeface="Consolas" panose="020B0609020204030204" pitchFamily="49" charset="0"/>
                </a:endParaRP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compound</a:t>
                </a:r>
                <a:r>
                  <a:rPr lang="en-US" altLang="zh-CHS" dirty="0" err="1">
                    <a:latin typeface="Consolas" panose="020B0609020204030204" pitchFamily="49" charset="0"/>
                    <a:cs typeface="Consolas" panose="020B0609020204030204" pitchFamily="49" charset="0"/>
                  </a:rPr>
                  <a:t>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stmt_star</a:t>
                </a:r>
                <a:r>
                  <a:rPr lang="en-US" dirty="0">
                    <a:solidFill>
                      <a:srgbClr val="FFC000"/>
                    </a:solidFill>
                    <a:latin typeface="Consolas" panose="020B0609020204030204" pitchFamily="49" charset="0"/>
                    <a:cs typeface="Consolas" panose="020B0609020204030204" pitchFamily="49" charset="0"/>
                  </a:rPr>
                  <a:t>&gt; </a:t>
                </a:r>
                <a:r>
                  <a:rPr lang="en-US" dirty="0">
                    <a:solidFill>
                      <a:schemeClr val="accent1"/>
                    </a:solidFill>
                    <a:latin typeface="Consolas" panose="020B0609020204030204" pitchFamily="49" charset="0"/>
                    <a:cs typeface="Consolas" panose="020B0609020204030204" pitchFamily="49" charset="0"/>
                  </a:rPr>
                  <a: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stmt_star</a:t>
                </a:r>
                <a:r>
                  <a:rPr lang="en-US" dirty="0">
                    <a:latin typeface="Consolas" panose="020B0609020204030204" pitchFamily="49" charset="0"/>
                    <a:cs typeface="Consolas" panose="020B0609020204030204" pitchFamily="49" charset="0"/>
                  </a:rPr>
                  <a:t>&gt;</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14:m>
                  <m:oMath xmlns:m="http://schemas.openxmlformats.org/officeDocument/2006/math">
                    <m:r>
                      <a:rPr lang="en-US" b="1" i="0" smtClean="0">
                        <a:solidFill>
                          <a:srgbClr val="C00000"/>
                        </a:solidFill>
                        <a:latin typeface="Cambria Math" panose="02040503050406030204" pitchFamily="18" charset="0"/>
                        <a:cs typeface="Consolas" panose="020B0609020204030204" pitchFamily="49" charset="0"/>
                      </a:rPr>
                      <m:t>∗</m:t>
                    </m:r>
                  </m:oMath>
                </a14:m>
                <a:r>
                  <a:rPr lang="en-US" dirty="0">
                    <a:latin typeface="Consolas" panose="020B0609020204030204" pitchFamily="49" charset="0"/>
                    <a:cs typeface="Consolas" panose="020B0609020204030204" pitchFamily="49" charset="0"/>
                  </a:rPr>
                  <a:t>     </a:t>
                </a:r>
                <a:r>
                  <a:rPr lang="en-US" dirty="0">
                    <a:solidFill>
                      <a:srgbClr val="00B050"/>
                    </a:solidFill>
                    <a:latin typeface="+mj-lt"/>
                    <a:cs typeface="Consolas" panose="020B0609020204030204" pitchFamily="49" charset="0"/>
                  </a:rPr>
                  <a:t>// A list of zero or more statements</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expr_stmt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decl_stmt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a:t>
                </a:r>
                <a:r>
                  <a:rPr lang="en-US" dirty="0">
                    <a:solidFill>
                      <a:srgbClr val="FFC000"/>
                    </a:solidFill>
                    <a:latin typeface="Consolas" panose="020B0609020204030204" pitchFamily="49" charset="0"/>
                    <a:cs typeface="Consolas" panose="020B0609020204030204" pitchFamily="49" charset="0"/>
                  </a:rPr>
                  <a:t> &lt;</a:t>
                </a:r>
                <a:r>
                  <a:rPr lang="en-US" dirty="0" err="1">
                    <a:solidFill>
                      <a:srgbClr val="FFC000"/>
                    </a:solidFill>
                    <a:latin typeface="Consolas" panose="020B0609020204030204" pitchFamily="49" charset="0"/>
                    <a:cs typeface="Consolas" panose="020B0609020204030204" pitchFamily="49" charset="0"/>
                  </a:rPr>
                  <a:t>if_stmt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compound_stmt</a:t>
                </a:r>
                <a:r>
                  <a:rPr lang="en-US" dirty="0">
                    <a:solidFill>
                      <a:srgbClr val="FFC000"/>
                    </a:solidFill>
                    <a:latin typeface="Consolas" panose="020B0609020204030204" pitchFamily="49" charset="0"/>
                    <a:cs typeface="Consolas" panose="020B0609020204030204" pitchFamily="49" charset="0"/>
                  </a:rPr>
                  <a:t>&gt;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if_stmt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‘if’</a:t>
                </a:r>
                <a:r>
                  <a:rPr lang="en-US" dirty="0">
                    <a:latin typeface="Consolas" panose="020B0609020204030204" pitchFamily="49" charset="0"/>
                    <a:cs typeface="Consolas" panose="020B0609020204030204" pitchFamily="49" charset="0"/>
                  </a:rPr>
                  <a:t>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&lt;expr&gt; </a:t>
                </a:r>
                <a:r>
                  <a:rPr lang="en-US" dirty="0">
                    <a:solidFill>
                      <a:schemeClr val="accent1"/>
                    </a:solidFill>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p>
            </p:txBody>
          </p:sp>
        </mc:Choice>
        <mc:Fallback xmlns="">
          <p:sp>
            <p:nvSpPr>
              <p:cNvPr id="14" name="TextBox 13">
                <a:extLst>
                  <a:ext uri="{FF2B5EF4-FFF2-40B4-BE49-F238E27FC236}">
                    <a16:creationId xmlns:a16="http://schemas.microsoft.com/office/drawing/2014/main" id="{F2C4F178-2425-1147-B260-E282145F7145}"/>
                  </a:ext>
                </a:extLst>
              </p:cNvPr>
              <p:cNvSpPr txBox="1">
                <a:spLocks noRot="1" noChangeAspect="1" noMove="1" noResize="1" noEditPoints="1" noAdjustHandles="1" noChangeArrowheads="1" noChangeShapeType="1" noTextEdit="1"/>
              </p:cNvSpPr>
              <p:nvPr/>
            </p:nvSpPr>
            <p:spPr>
              <a:xfrm>
                <a:off x="3864430" y="4413151"/>
                <a:ext cx="8164285" cy="2308324"/>
              </a:xfrm>
              <a:prstGeom prst="rect">
                <a:avLst/>
              </a:prstGeom>
              <a:blipFill>
                <a:blip r:embed="rId3"/>
                <a:stretch>
                  <a:fillRect l="-465" t="-543" b="-2717"/>
                </a:stretch>
              </a:blipFill>
              <a:ln>
                <a:solidFill>
                  <a:schemeClr val="accent1">
                    <a:shade val="50000"/>
                  </a:schemeClr>
                </a:solidFill>
              </a:ln>
            </p:spPr>
            <p:txBody>
              <a:bodyPr/>
              <a:lstStyle/>
              <a:p>
                <a:r>
                  <a:rPr lang="en-US">
                    <a:noFill/>
                  </a:rPr>
                  <a:t> </a:t>
                </a:r>
              </a:p>
            </p:txBody>
          </p:sp>
        </mc:Fallback>
      </mc:AlternateContent>
      <p:sp>
        <p:nvSpPr>
          <p:cNvPr id="4" name="Rectangle 3">
            <a:extLst>
              <a:ext uri="{FF2B5EF4-FFF2-40B4-BE49-F238E27FC236}">
                <a16:creationId xmlns:a16="http://schemas.microsoft.com/office/drawing/2014/main" id="{6774C009-4C4B-4C48-9AB6-D220885D5329}"/>
              </a:ext>
            </a:extLst>
          </p:cNvPr>
          <p:cNvSpPr/>
          <p:nvPr/>
        </p:nvSpPr>
        <p:spPr>
          <a:xfrm>
            <a:off x="3864429" y="4413151"/>
            <a:ext cx="8164285"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D923C59-809D-EE43-95E4-8176769D5AD1}"/>
              </a:ext>
            </a:extLst>
          </p:cNvPr>
          <p:cNvSpPr/>
          <p:nvPr/>
        </p:nvSpPr>
        <p:spPr>
          <a:xfrm>
            <a:off x="8360230" y="405719"/>
            <a:ext cx="435428"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5F071C0-68CE-6445-8EF5-72939A26D012}"/>
              </a:ext>
            </a:extLst>
          </p:cNvPr>
          <p:cNvSpPr/>
          <p:nvPr/>
        </p:nvSpPr>
        <p:spPr>
          <a:xfrm>
            <a:off x="8885483" y="405719"/>
            <a:ext cx="617746"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F86CD18-5946-6E4D-ABBB-C2673AE48744}"/>
              </a:ext>
            </a:extLst>
          </p:cNvPr>
          <p:cNvSpPr/>
          <p:nvPr/>
        </p:nvSpPr>
        <p:spPr>
          <a:xfrm>
            <a:off x="9546772" y="405719"/>
            <a:ext cx="130628"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CEE9FA1-318B-524C-BE70-2ABE57DD8DBC}"/>
              </a:ext>
            </a:extLst>
          </p:cNvPr>
          <p:cNvSpPr/>
          <p:nvPr/>
        </p:nvSpPr>
        <p:spPr>
          <a:xfrm>
            <a:off x="9699172" y="405719"/>
            <a:ext cx="130628"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4AD47AD-74C3-654F-A24B-A21611EA00BC}"/>
              </a:ext>
            </a:extLst>
          </p:cNvPr>
          <p:cNvSpPr/>
          <p:nvPr/>
        </p:nvSpPr>
        <p:spPr>
          <a:xfrm>
            <a:off x="9916886" y="405719"/>
            <a:ext cx="1872342"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7CF3B21-0128-D648-A8A8-8173F078434C}"/>
              </a:ext>
            </a:extLst>
          </p:cNvPr>
          <p:cNvSpPr/>
          <p:nvPr/>
        </p:nvSpPr>
        <p:spPr>
          <a:xfrm>
            <a:off x="8338458" y="790218"/>
            <a:ext cx="3450769" cy="2898893"/>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EC47B1-A471-0646-BFDD-F8C23AA7996C}"/>
              </a:ext>
            </a:extLst>
          </p:cNvPr>
          <p:cNvSpPr/>
          <p:nvPr/>
        </p:nvSpPr>
        <p:spPr>
          <a:xfrm>
            <a:off x="9916886" y="744498"/>
            <a:ext cx="1872341" cy="45719"/>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7603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150569A5-AE18-A548-9927-B91DEEACDFD4}"/>
              </a:ext>
            </a:extLst>
          </p:cNvPr>
          <p:cNvSpPr>
            <a:spLocks noGrp="1"/>
          </p:cNvSpPr>
          <p:nvPr>
            <p:ph type="sldNum" sz="quarter" idx="12"/>
          </p:nvPr>
        </p:nvSpPr>
        <p:spPr/>
        <p:txBody>
          <a:bodyPr/>
          <a:lstStyle/>
          <a:p>
            <a:fld id="{DD84FB6D-32E1-4B40-A730-C23E1C88D905}" type="slidenum">
              <a:rPr lang="en-US" smtClean="0"/>
              <a:t>2</a:t>
            </a:fld>
            <a:endParaRPr lang="en-US"/>
          </a:p>
        </p:txBody>
      </p:sp>
    </p:spTree>
    <p:extLst>
      <p:ext uri="{BB962C8B-B14F-4D97-AF65-F5344CB8AC3E}">
        <p14:creationId xmlns:p14="http://schemas.microsoft.com/office/powerpoint/2010/main" val="3603108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A0058-213A-A841-833D-D69F9E61DC80}"/>
              </a:ext>
            </a:extLst>
          </p:cNvPr>
          <p:cNvSpPr>
            <a:spLocks noGrp="1"/>
          </p:cNvSpPr>
          <p:nvPr>
            <p:ph type="title"/>
          </p:nvPr>
        </p:nvSpPr>
        <p:spPr/>
        <p:txBody>
          <a:bodyPr/>
          <a:lstStyle/>
          <a:p>
            <a:r>
              <a:rPr lang="en-US" b="1" dirty="0" err="1"/>
              <a:t>Perses</a:t>
            </a:r>
            <a:r>
              <a:rPr lang="en-US" dirty="0"/>
              <a:t>: </a:t>
            </a:r>
            <a:r>
              <a:rPr lang="en-US" altLang="zh-CHS" dirty="0"/>
              <a:t>fully</a:t>
            </a:r>
            <a:r>
              <a:rPr lang="zh-CHS" altLang="en-US" dirty="0"/>
              <a:t> </a:t>
            </a:r>
            <a:r>
              <a:rPr lang="en-US" altLang="zh-CHS" dirty="0"/>
              <a:t>syntax-guided</a:t>
            </a:r>
            <a:endParaRPr lang="en-US" dirty="0"/>
          </a:p>
        </p:txBody>
      </p:sp>
      <p:sp>
        <p:nvSpPr>
          <p:cNvPr id="3" name="Content Placeholder 2">
            <a:extLst>
              <a:ext uri="{FF2B5EF4-FFF2-40B4-BE49-F238E27FC236}">
                <a16:creationId xmlns:a16="http://schemas.microsoft.com/office/drawing/2014/main" id="{D6373579-92CD-5748-9DCD-E24C4FD10284}"/>
              </a:ext>
            </a:extLst>
          </p:cNvPr>
          <p:cNvSpPr>
            <a:spLocks noGrp="1"/>
          </p:cNvSpPr>
          <p:nvPr>
            <p:ph idx="1"/>
          </p:nvPr>
        </p:nvSpPr>
        <p:spPr/>
        <p:txBody>
          <a:bodyPr/>
          <a:lstStyle/>
          <a:p>
            <a:r>
              <a:rPr lang="en-US" dirty="0">
                <a:sym typeface="Wingdings" pitchFamily="2" charset="2"/>
              </a:rPr>
              <a:t>Avoid generating </a:t>
            </a:r>
            <a:r>
              <a:rPr lang="en-US" b="1" dirty="0">
                <a:solidFill>
                  <a:schemeClr val="accent1"/>
                </a:solidFill>
                <a:sym typeface="Wingdings" pitchFamily="2" charset="2"/>
              </a:rPr>
              <a:t>syntactically invalid </a:t>
            </a:r>
            <a:r>
              <a:rPr lang="en-US" dirty="0">
                <a:sym typeface="Wingdings" pitchFamily="2" charset="2"/>
              </a:rPr>
              <a:t>variants</a:t>
            </a:r>
          </a:p>
          <a:p>
            <a:pPr lvl="1"/>
            <a:r>
              <a:rPr lang="en-US" dirty="0">
                <a:sym typeface="Wingdings" pitchFamily="2" charset="2"/>
              </a:rPr>
              <a:t>Most</a:t>
            </a:r>
            <a:r>
              <a:rPr lang="zh-CHS" altLang="en-US" dirty="0">
                <a:sym typeface="Wingdings" pitchFamily="2" charset="2"/>
              </a:rPr>
              <a:t> </a:t>
            </a:r>
            <a:r>
              <a:rPr lang="en-US" altLang="zh-CHS" dirty="0">
                <a:sym typeface="Wingdings" pitchFamily="2" charset="2"/>
              </a:rPr>
              <a:t>symbols</a:t>
            </a:r>
            <a:r>
              <a:rPr lang="zh-CHS" altLang="en-US" dirty="0">
                <a:sym typeface="Wingdings" pitchFamily="2" charset="2"/>
              </a:rPr>
              <a:t> </a:t>
            </a:r>
            <a:r>
              <a:rPr lang="en-US" altLang="zh-CHS" dirty="0">
                <a:sym typeface="Wingdings" pitchFamily="2" charset="2"/>
              </a:rPr>
              <a:t>are</a:t>
            </a:r>
            <a:r>
              <a:rPr lang="zh-CHS" altLang="en-US" dirty="0">
                <a:sym typeface="Wingdings" pitchFamily="2" charset="2"/>
              </a:rPr>
              <a:t> </a:t>
            </a:r>
            <a:r>
              <a:rPr lang="en-US" dirty="0">
                <a:solidFill>
                  <a:schemeClr val="accent1"/>
                </a:solidFill>
              </a:rPr>
              <a:t>NOT </a:t>
            </a:r>
            <a:r>
              <a:rPr lang="en-US" altLang="zh-CHS" dirty="0">
                <a:sym typeface="Wingdings" pitchFamily="2" charset="2"/>
              </a:rPr>
              <a:t>removable</a:t>
            </a:r>
          </a:p>
          <a:p>
            <a:pPr lvl="2"/>
            <a:r>
              <a:rPr lang="en-US" altLang="zh-CHS" dirty="0">
                <a:sym typeface="Wingdings" pitchFamily="2" charset="2"/>
              </a:rPr>
              <a:t>e.g.,</a:t>
            </a:r>
            <a:r>
              <a:rPr lang="zh-CHS" altLang="en-US" dirty="0">
                <a:sym typeface="Wingdings" pitchFamily="2" charset="2"/>
              </a:rPr>
              <a:t> </a:t>
            </a:r>
            <a:r>
              <a:rPr lang="en-US" altLang="zh-CHS" dirty="0">
                <a:sym typeface="Wingdings" pitchFamily="2" charset="2"/>
              </a:rPr>
              <a:t>all</a:t>
            </a:r>
            <a:r>
              <a:rPr lang="zh-CHS" altLang="en-US" dirty="0">
                <a:sym typeface="Wingdings" pitchFamily="2" charset="2"/>
              </a:rPr>
              <a:t> </a:t>
            </a:r>
            <a:r>
              <a:rPr lang="en-US" altLang="zh-CHS" dirty="0">
                <a:sym typeface="Wingdings" pitchFamily="2" charset="2"/>
              </a:rPr>
              <a:t>symbols</a:t>
            </a:r>
            <a:r>
              <a:rPr lang="zh-CHS" altLang="en-US" dirty="0">
                <a:sym typeface="Wingdings" pitchFamily="2" charset="2"/>
              </a:rPr>
              <a:t> </a:t>
            </a:r>
            <a:r>
              <a:rPr lang="en-US" altLang="zh-CHS" dirty="0">
                <a:sym typeface="Wingdings" pitchFamily="2" charset="2"/>
              </a:rPr>
              <a:t>in</a:t>
            </a:r>
            <a:r>
              <a:rPr lang="zh-CHS" altLang="en-US" dirty="0">
                <a:sym typeface="Wingdings" pitchFamily="2" charset="2"/>
              </a:rPr>
              <a:t> </a:t>
            </a:r>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func_def</a:t>
            </a:r>
            <a:r>
              <a:rPr lang="en-US" dirty="0">
                <a:latin typeface="Consolas" panose="020B0609020204030204" pitchFamily="49" charset="0"/>
                <a:cs typeface="Consolas" panose="020B0609020204030204" pitchFamily="49" charset="0"/>
              </a:rPr>
              <a:t>&gt; </a:t>
            </a:r>
            <a:endParaRPr lang="en-US" altLang="zh-CHS" dirty="0">
              <a:sym typeface="Wingdings" pitchFamily="2" charset="2"/>
            </a:endParaRPr>
          </a:p>
          <a:p>
            <a:pPr lvl="1"/>
            <a:r>
              <a:rPr lang="en-US" altLang="zh-CHS" dirty="0">
                <a:solidFill>
                  <a:schemeClr val="accent1"/>
                </a:solidFill>
                <a:sym typeface="Wingdings" pitchFamily="2" charset="2"/>
              </a:rPr>
              <a:t>Except</a:t>
            </a:r>
            <a:r>
              <a:rPr lang="zh-CHS" altLang="en-US" dirty="0">
                <a:sym typeface="Wingdings" pitchFamily="2" charset="2"/>
              </a:rPr>
              <a:t> </a:t>
            </a:r>
            <a:r>
              <a:rPr lang="en-US" altLang="zh-CHS" dirty="0">
                <a:sym typeface="Wingdings" pitchFamily="2" charset="2"/>
              </a:rPr>
              <a:t>symbols</a:t>
            </a:r>
            <a:r>
              <a:rPr lang="zh-CHS" altLang="en-US" dirty="0">
                <a:sym typeface="Wingdings" pitchFamily="2" charset="2"/>
              </a:rPr>
              <a:t> </a:t>
            </a:r>
            <a:r>
              <a:rPr lang="en-US" altLang="zh-CHS" dirty="0">
                <a:sym typeface="Wingdings" pitchFamily="2" charset="2"/>
              </a:rPr>
              <a:t>that</a:t>
            </a:r>
            <a:r>
              <a:rPr lang="zh-CHS" altLang="en-US" dirty="0">
                <a:sym typeface="Wingdings" pitchFamily="2" charset="2"/>
              </a:rPr>
              <a:t> </a:t>
            </a:r>
            <a:r>
              <a:rPr lang="en-US" altLang="zh-CHS" dirty="0">
                <a:sym typeface="Wingdings" pitchFamily="2" charset="2"/>
              </a:rPr>
              <a:t>are</a:t>
            </a:r>
            <a:r>
              <a:rPr lang="zh-CHS" altLang="en-US" dirty="0">
                <a:sym typeface="Wingdings" pitchFamily="2" charset="2"/>
              </a:rPr>
              <a:t> </a:t>
            </a:r>
            <a:r>
              <a:rPr lang="en-US" altLang="zh-CHS" dirty="0">
                <a:sym typeface="Wingdings" pitchFamily="2" charset="2"/>
              </a:rPr>
              <a:t>quantified</a:t>
            </a:r>
            <a:r>
              <a:rPr lang="zh-CHS" altLang="en-US" dirty="0">
                <a:sym typeface="Wingdings" pitchFamily="2" charset="2"/>
              </a:rPr>
              <a:t> </a:t>
            </a:r>
            <a:r>
              <a:rPr lang="en-US" altLang="zh-CHS" dirty="0">
                <a:sym typeface="Wingdings" pitchFamily="2" charset="2"/>
              </a:rPr>
              <a:t>by</a:t>
            </a:r>
            <a:r>
              <a:rPr lang="zh-CHS" altLang="en-US" dirty="0">
                <a:sym typeface="Wingdings" pitchFamily="2" charset="2"/>
              </a:rPr>
              <a:t> </a:t>
            </a:r>
            <a:r>
              <a:rPr lang="zh-CHS" altLang="en-US" b="1" dirty="0">
                <a:solidFill>
                  <a:srgbClr val="00B050"/>
                </a:solidFill>
                <a:sym typeface="Wingdings" pitchFamily="2" charset="2"/>
              </a:rPr>
              <a:t>*</a:t>
            </a:r>
            <a:r>
              <a:rPr lang="en-US" altLang="zh-CHS" dirty="0">
                <a:sym typeface="Wingdings" pitchFamily="2" charset="2"/>
              </a:rPr>
              <a:t>,</a:t>
            </a:r>
            <a:r>
              <a:rPr lang="zh-CHS" altLang="en-US" dirty="0">
                <a:sym typeface="Wingdings" pitchFamily="2" charset="2"/>
              </a:rPr>
              <a:t> </a:t>
            </a:r>
            <a:r>
              <a:rPr lang="en-US" altLang="zh-CHS" b="1" dirty="0">
                <a:solidFill>
                  <a:srgbClr val="00B050"/>
                </a:solidFill>
                <a:sym typeface="Wingdings" pitchFamily="2" charset="2"/>
              </a:rPr>
              <a:t>+</a:t>
            </a:r>
            <a:r>
              <a:rPr lang="zh-CHS" altLang="en-US" dirty="0">
                <a:sym typeface="Wingdings" pitchFamily="2" charset="2"/>
              </a:rPr>
              <a:t> </a:t>
            </a:r>
            <a:r>
              <a:rPr lang="en-US" altLang="zh-CHS" dirty="0">
                <a:sym typeface="Wingdings" pitchFamily="2" charset="2"/>
              </a:rPr>
              <a:t>and</a:t>
            </a:r>
            <a:r>
              <a:rPr lang="zh-CHS" altLang="en-US" dirty="0">
                <a:sym typeface="Wingdings" pitchFamily="2" charset="2"/>
              </a:rPr>
              <a:t> </a:t>
            </a:r>
            <a:r>
              <a:rPr lang="en-US" altLang="zh-CHS" b="1" dirty="0">
                <a:solidFill>
                  <a:srgbClr val="00B050"/>
                </a:solidFill>
                <a:sym typeface="Wingdings" pitchFamily="2" charset="2"/>
              </a:rPr>
              <a:t>?</a:t>
            </a:r>
            <a:r>
              <a:rPr lang="zh-CHS" altLang="en-US" dirty="0">
                <a:sym typeface="Wingdings" pitchFamily="2" charset="2"/>
              </a:rPr>
              <a:t> </a:t>
            </a:r>
            <a:endParaRPr lang="en-US" altLang="zh-CHS" dirty="0">
              <a:sym typeface="Wingdings" pitchFamily="2" charset="2"/>
            </a:endParaRPr>
          </a:p>
          <a:p>
            <a:pPr lvl="2"/>
            <a:r>
              <a:rPr lang="en-US" altLang="zh-CHS" dirty="0">
                <a:sym typeface="Wingdings" pitchFamily="2" charset="2"/>
              </a:rPr>
              <a:t>e.g.,</a:t>
            </a:r>
            <a:r>
              <a:rPr lang="zh-CHS" altLang="en-US" dirty="0">
                <a:sym typeface="Wingdings" pitchFamily="2" charset="2"/>
              </a:rPr>
              <a:t> </a:t>
            </a:r>
            <a:r>
              <a:rPr lang="en-US" altLang="zh-CHS" dirty="0" err="1">
                <a:latin typeface="Consolas" panose="020B0609020204030204" pitchFamily="49" charset="0"/>
                <a:cs typeface="Consolas" panose="020B0609020204030204" pitchFamily="49" charset="0"/>
                <a:sym typeface="Wingdings" pitchFamily="2" charset="2"/>
              </a:rPr>
              <a:t>printf</a:t>
            </a:r>
            <a:r>
              <a:rPr lang="zh-CHS" altLang="en-US" dirty="0">
                <a:sym typeface="Wingdings" pitchFamily="2" charset="2"/>
              </a:rPr>
              <a:t> </a:t>
            </a:r>
            <a:r>
              <a:rPr lang="en-US" altLang="zh-CHS" dirty="0">
                <a:sym typeface="Wingdings" pitchFamily="2" charset="2"/>
              </a:rPr>
              <a:t>statements</a:t>
            </a:r>
            <a:r>
              <a:rPr lang="zh-CHS" altLang="en-US" dirty="0">
                <a:sym typeface="Wingdings" pitchFamily="2" charset="2"/>
              </a:rPr>
              <a:t> </a:t>
            </a:r>
            <a:r>
              <a:rPr lang="en-US" altLang="zh-CHS" dirty="0">
                <a:sym typeface="Wingdings" pitchFamily="2" charset="2"/>
              </a:rPr>
              <a:t>in</a:t>
            </a:r>
            <a:r>
              <a:rPr lang="zh-CHS" altLang="en-US" dirty="0">
                <a:sym typeface="Wingdings" pitchFamily="2" charset="2"/>
              </a:rPr>
              <a:t> </a:t>
            </a:r>
            <a:r>
              <a:rPr lang="en-US" altLang="zh-CHS" dirty="0">
                <a:sym typeface="Wingdings" pitchFamily="2" charset="2"/>
              </a:rPr>
              <a:t>body</a:t>
            </a:r>
            <a:r>
              <a:rPr lang="zh-CHS" altLang="en-US" dirty="0">
                <a:sym typeface="Wingdings" pitchFamily="2" charset="2"/>
              </a:rPr>
              <a:t> </a:t>
            </a:r>
            <a:r>
              <a:rPr lang="en-US" altLang="zh-CHS" dirty="0">
                <a:sym typeface="Wingdings" pitchFamily="2" charset="2"/>
              </a:rPr>
              <a:t>of</a:t>
            </a:r>
            <a:r>
              <a:rPr lang="zh-CHS" altLang="en-US" dirty="0">
                <a:sym typeface="Wingdings" pitchFamily="2" charset="2"/>
              </a:rPr>
              <a:t> </a:t>
            </a:r>
            <a:r>
              <a:rPr lang="en-US" altLang="zh-CHS" dirty="0">
                <a:latin typeface="Consolas" panose="020B0609020204030204" pitchFamily="49" charset="0"/>
                <a:cs typeface="Consolas" panose="020B0609020204030204" pitchFamily="49" charset="0"/>
                <a:sym typeface="Wingdings" pitchFamily="2" charset="2"/>
              </a:rPr>
              <a:t>if</a:t>
            </a:r>
            <a:r>
              <a:rPr lang="zh-CHS" altLang="en-US" dirty="0">
                <a:sym typeface="Wingdings" pitchFamily="2" charset="2"/>
              </a:rPr>
              <a:t> </a:t>
            </a:r>
            <a:r>
              <a:rPr lang="en-US" altLang="zh-CHS" dirty="0">
                <a:sym typeface="Wingdings" pitchFamily="2" charset="2"/>
              </a:rPr>
              <a:t>are</a:t>
            </a:r>
            <a:r>
              <a:rPr lang="zh-CHS" altLang="en-US" dirty="0">
                <a:sym typeface="Wingdings" pitchFamily="2" charset="2"/>
              </a:rPr>
              <a:t> </a:t>
            </a:r>
            <a:r>
              <a:rPr lang="en-US" altLang="zh-CHS" dirty="0">
                <a:sym typeface="Wingdings" pitchFamily="2" charset="2"/>
              </a:rPr>
              <a:t>removable	</a:t>
            </a:r>
            <a:endParaRPr lang="en-US" dirty="0">
              <a:sym typeface="Wingdings" pitchFamily="2" charset="2"/>
            </a:endParaRPr>
          </a:p>
        </p:txBody>
      </p:sp>
      <p:sp>
        <p:nvSpPr>
          <p:cNvPr id="11" name="TextBox 10">
            <a:extLst>
              <a:ext uri="{FF2B5EF4-FFF2-40B4-BE49-F238E27FC236}">
                <a16:creationId xmlns:a16="http://schemas.microsoft.com/office/drawing/2014/main" id="{0AE27A26-A245-2241-89BA-C7B452EDC6C5}"/>
              </a:ext>
            </a:extLst>
          </p:cNvPr>
          <p:cNvSpPr txBox="1"/>
          <p:nvPr/>
        </p:nvSpPr>
        <p:spPr>
          <a:xfrm>
            <a:off x="8270405" y="365125"/>
            <a:ext cx="3518823" cy="3323987"/>
          </a:xfrm>
          <a:prstGeom prst="rect">
            <a:avLst/>
          </a:prstGeom>
          <a:solidFill>
            <a:schemeClr val="bg1"/>
          </a:solidFill>
          <a:ln>
            <a:solidFill>
              <a:schemeClr val="accent1">
                <a:shade val="50000"/>
              </a:schemeClr>
            </a:solidFill>
          </a:ln>
        </p:spPr>
        <p:txBody>
          <a:bodyPr wrap="square" rtlCol="0">
            <a:spAutoFit/>
          </a:bodyPr>
          <a:lstStyle/>
          <a:p>
            <a:r>
              <a:rPr lang="en-US" sz="2100" dirty="0" err="1">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13" name="Slide Number Placeholder 12">
            <a:extLst>
              <a:ext uri="{FF2B5EF4-FFF2-40B4-BE49-F238E27FC236}">
                <a16:creationId xmlns:a16="http://schemas.microsoft.com/office/drawing/2014/main" id="{53362284-BACE-3C48-A6F2-C92EE5E732FF}"/>
              </a:ext>
            </a:extLst>
          </p:cNvPr>
          <p:cNvSpPr>
            <a:spLocks noGrp="1"/>
          </p:cNvSpPr>
          <p:nvPr>
            <p:ph type="sldNum" sz="quarter" idx="12"/>
          </p:nvPr>
        </p:nvSpPr>
        <p:spPr/>
        <p:txBody>
          <a:bodyPr/>
          <a:lstStyle/>
          <a:p>
            <a:fld id="{DD84FB6D-32E1-4B40-A730-C23E1C88D905}" type="slidenum">
              <a:rPr lang="en-US" smtClean="0"/>
              <a:t>20</a:t>
            </a:fld>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F50CC74-4861-8541-8780-82DA62F3F9D0}"/>
                  </a:ext>
                </a:extLst>
              </p:cNvPr>
              <p:cNvSpPr txBox="1"/>
              <p:nvPr/>
            </p:nvSpPr>
            <p:spPr>
              <a:xfrm>
                <a:off x="3864430" y="4413151"/>
                <a:ext cx="8164285" cy="2308324"/>
              </a:xfrm>
              <a:prstGeom prst="rect">
                <a:avLst/>
              </a:prstGeom>
              <a:noFill/>
              <a:ln>
                <a:solidFill>
                  <a:schemeClr val="accent1">
                    <a:shade val="50000"/>
                  </a:schemeClr>
                </a:solidFill>
              </a:ln>
            </p:spPr>
            <p:txBody>
              <a:bodyPr wrap="square" rtlCol="0">
                <a:spAutoFit/>
              </a:bodyPr>
              <a:lstStyle/>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func_def</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&lt;type&gt; &lt;identifier&gt; </a:t>
                </a:r>
                <a:r>
                  <a:rPr lang="en-US" dirty="0">
                    <a:solidFill>
                      <a:schemeClr val="accent1"/>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a:t>
                </a:r>
                <a:r>
                  <a:rPr lang="en-US" altLang="zh-CHS" dirty="0" err="1">
                    <a:solidFill>
                      <a:srgbClr val="FFC000"/>
                    </a:solidFill>
                    <a:latin typeface="Consolas" panose="020B0609020204030204" pitchFamily="49" charset="0"/>
                    <a:cs typeface="Consolas" panose="020B0609020204030204" pitchFamily="49" charset="0"/>
                  </a:rPr>
                  <a:t>_stmt</a:t>
                </a:r>
                <a:r>
                  <a:rPr lang="en-US" dirty="0">
                    <a:solidFill>
                      <a:srgbClr val="FFC000"/>
                    </a:solidFill>
                    <a:latin typeface="Consolas" panose="020B0609020204030204" pitchFamily="49" charset="0"/>
                    <a:cs typeface="Consolas" panose="020B0609020204030204" pitchFamily="49" charset="0"/>
                  </a:rPr>
                  <a:t>&gt;</a:t>
                </a:r>
                <a:endParaRPr lang="en-US" dirty="0">
                  <a:latin typeface="Consolas" panose="020B0609020204030204" pitchFamily="49" charset="0"/>
                  <a:cs typeface="Consolas" panose="020B0609020204030204" pitchFamily="49" charset="0"/>
                </a:endParaRP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compound</a:t>
                </a:r>
                <a:r>
                  <a:rPr lang="en-US" altLang="zh-CHS" dirty="0" err="1">
                    <a:latin typeface="Consolas" panose="020B0609020204030204" pitchFamily="49" charset="0"/>
                    <a:cs typeface="Consolas" panose="020B0609020204030204" pitchFamily="49" charset="0"/>
                  </a:rPr>
                  <a:t>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stmt_star</a:t>
                </a:r>
                <a:r>
                  <a:rPr lang="en-US" dirty="0">
                    <a:solidFill>
                      <a:srgbClr val="FFC000"/>
                    </a:solidFill>
                    <a:latin typeface="Consolas" panose="020B0609020204030204" pitchFamily="49" charset="0"/>
                    <a:cs typeface="Consolas" panose="020B0609020204030204" pitchFamily="49" charset="0"/>
                  </a:rPr>
                  <a:t>&gt; </a:t>
                </a:r>
                <a:r>
                  <a:rPr lang="en-US" dirty="0">
                    <a:solidFill>
                      <a:schemeClr val="accent1"/>
                    </a:solidFill>
                    <a:latin typeface="Consolas" panose="020B0609020204030204" pitchFamily="49" charset="0"/>
                    <a:cs typeface="Consolas" panose="020B0609020204030204" pitchFamily="49" charset="0"/>
                  </a:rPr>
                  <a: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stmt_star</a:t>
                </a:r>
                <a:r>
                  <a:rPr lang="en-US" dirty="0">
                    <a:latin typeface="Consolas" panose="020B0609020204030204" pitchFamily="49" charset="0"/>
                    <a:cs typeface="Consolas" panose="020B0609020204030204" pitchFamily="49" charset="0"/>
                  </a:rPr>
                  <a:t>&gt;</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14:m>
                  <m:oMath xmlns:m="http://schemas.openxmlformats.org/officeDocument/2006/math">
                    <m:r>
                      <a:rPr lang="en-US" b="1" i="0" smtClean="0">
                        <a:solidFill>
                          <a:srgbClr val="C00000"/>
                        </a:solidFill>
                        <a:latin typeface="Cambria Math" panose="02040503050406030204" pitchFamily="18" charset="0"/>
                        <a:cs typeface="Consolas" panose="020B0609020204030204" pitchFamily="49" charset="0"/>
                      </a:rPr>
                      <m:t>∗</m:t>
                    </m:r>
                  </m:oMath>
                </a14:m>
                <a:r>
                  <a:rPr lang="en-US" dirty="0">
                    <a:latin typeface="Consolas" panose="020B0609020204030204" pitchFamily="49" charset="0"/>
                    <a:cs typeface="Consolas" panose="020B0609020204030204" pitchFamily="49" charset="0"/>
                  </a:rPr>
                  <a:t>     </a:t>
                </a:r>
                <a:r>
                  <a:rPr lang="en-US" dirty="0">
                    <a:solidFill>
                      <a:srgbClr val="00B050"/>
                    </a:solidFill>
                    <a:latin typeface="+mj-lt"/>
                    <a:cs typeface="Consolas" panose="020B0609020204030204" pitchFamily="49" charset="0"/>
                  </a:rPr>
                  <a:t>// A list of zero or more statements</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expr_stmt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decl_stmt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a:t>
                </a:r>
                <a:r>
                  <a:rPr lang="en-US" dirty="0">
                    <a:solidFill>
                      <a:srgbClr val="FFC000"/>
                    </a:solidFill>
                    <a:latin typeface="Consolas" panose="020B0609020204030204" pitchFamily="49" charset="0"/>
                    <a:cs typeface="Consolas" panose="020B0609020204030204" pitchFamily="49" charset="0"/>
                  </a:rPr>
                  <a:t> &lt;</a:t>
                </a:r>
                <a:r>
                  <a:rPr lang="en-US" dirty="0" err="1">
                    <a:solidFill>
                      <a:srgbClr val="FFC000"/>
                    </a:solidFill>
                    <a:latin typeface="Consolas" panose="020B0609020204030204" pitchFamily="49" charset="0"/>
                    <a:cs typeface="Consolas" panose="020B0609020204030204" pitchFamily="49" charset="0"/>
                  </a:rPr>
                  <a:t>if_stmt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compound_stmt</a:t>
                </a:r>
                <a:r>
                  <a:rPr lang="en-US" dirty="0">
                    <a:solidFill>
                      <a:srgbClr val="FFC000"/>
                    </a:solidFill>
                    <a:latin typeface="Consolas" panose="020B0609020204030204" pitchFamily="49" charset="0"/>
                    <a:cs typeface="Consolas" panose="020B0609020204030204" pitchFamily="49" charset="0"/>
                  </a:rPr>
                  <a:t>&gt;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if_stmt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‘if’</a:t>
                </a:r>
                <a:r>
                  <a:rPr lang="en-US" dirty="0">
                    <a:latin typeface="Consolas" panose="020B0609020204030204" pitchFamily="49" charset="0"/>
                    <a:cs typeface="Consolas" panose="020B0609020204030204" pitchFamily="49" charset="0"/>
                  </a:rPr>
                  <a:t>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&lt;expr&gt; </a:t>
                </a:r>
                <a:r>
                  <a:rPr lang="en-US" dirty="0">
                    <a:solidFill>
                      <a:schemeClr val="accent1"/>
                    </a:solidFill>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p>
            </p:txBody>
          </p:sp>
        </mc:Choice>
        <mc:Fallback xmlns="">
          <p:sp>
            <p:nvSpPr>
              <p:cNvPr id="9" name="TextBox 8">
                <a:extLst>
                  <a:ext uri="{FF2B5EF4-FFF2-40B4-BE49-F238E27FC236}">
                    <a16:creationId xmlns:a16="http://schemas.microsoft.com/office/drawing/2014/main" id="{5F50CC74-4861-8541-8780-82DA62F3F9D0}"/>
                  </a:ext>
                </a:extLst>
              </p:cNvPr>
              <p:cNvSpPr txBox="1">
                <a:spLocks noRot="1" noChangeAspect="1" noMove="1" noResize="1" noEditPoints="1" noAdjustHandles="1" noChangeArrowheads="1" noChangeShapeType="1" noTextEdit="1"/>
              </p:cNvSpPr>
              <p:nvPr/>
            </p:nvSpPr>
            <p:spPr>
              <a:xfrm>
                <a:off x="3864430" y="4413151"/>
                <a:ext cx="8164285" cy="2308324"/>
              </a:xfrm>
              <a:prstGeom prst="rect">
                <a:avLst/>
              </a:prstGeom>
              <a:blipFill>
                <a:blip r:embed="rId3"/>
                <a:stretch>
                  <a:fillRect l="-465" t="-543" b="-2717"/>
                </a:stretch>
              </a:blipFill>
              <a:ln>
                <a:solidFill>
                  <a:schemeClr val="accent1">
                    <a:shade val="50000"/>
                  </a:schemeClr>
                </a:solidFill>
              </a:ln>
            </p:spPr>
            <p:txBody>
              <a:bodyPr/>
              <a:lstStyle/>
              <a:p>
                <a:r>
                  <a:rPr lang="en-US">
                    <a:noFill/>
                  </a:rPr>
                  <a:t> </a:t>
                </a:r>
              </a:p>
            </p:txBody>
          </p:sp>
        </mc:Fallback>
      </mc:AlternateContent>
      <p:sp>
        <p:nvSpPr>
          <p:cNvPr id="14" name="Rectangle 13">
            <a:extLst>
              <a:ext uri="{FF2B5EF4-FFF2-40B4-BE49-F238E27FC236}">
                <a16:creationId xmlns:a16="http://schemas.microsoft.com/office/drawing/2014/main" id="{300F476B-AC72-E247-8011-B90CF2A70C84}"/>
              </a:ext>
            </a:extLst>
          </p:cNvPr>
          <p:cNvSpPr/>
          <p:nvPr/>
        </p:nvSpPr>
        <p:spPr>
          <a:xfrm>
            <a:off x="3864429" y="4990100"/>
            <a:ext cx="8164285"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FF1F3AC-AB03-F845-BBC3-17BD9B968E30}"/>
              </a:ext>
            </a:extLst>
          </p:cNvPr>
          <p:cNvSpPr/>
          <p:nvPr/>
        </p:nvSpPr>
        <p:spPr>
          <a:xfrm>
            <a:off x="8270405" y="1393371"/>
            <a:ext cx="3518823" cy="252867"/>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791848-538F-A44A-A74C-AFBCD6A8F190}"/>
              </a:ext>
            </a:extLst>
          </p:cNvPr>
          <p:cNvSpPr/>
          <p:nvPr/>
        </p:nvSpPr>
        <p:spPr>
          <a:xfrm>
            <a:off x="8270405" y="1732866"/>
            <a:ext cx="3518823" cy="252867"/>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23133A9-3743-B740-A85D-254AC17EAB7B}"/>
              </a:ext>
            </a:extLst>
          </p:cNvPr>
          <p:cNvSpPr/>
          <p:nvPr/>
        </p:nvSpPr>
        <p:spPr>
          <a:xfrm>
            <a:off x="8270405" y="2068278"/>
            <a:ext cx="3518823" cy="252867"/>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EFC05A2-67C8-BD43-B9DD-382622E1D2C1}"/>
              </a:ext>
            </a:extLst>
          </p:cNvPr>
          <p:cNvSpPr/>
          <p:nvPr/>
        </p:nvSpPr>
        <p:spPr>
          <a:xfrm>
            <a:off x="8270405" y="2384876"/>
            <a:ext cx="3518823" cy="252867"/>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4150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A0058-213A-A841-833D-D69F9E61DC80}"/>
              </a:ext>
            </a:extLst>
          </p:cNvPr>
          <p:cNvSpPr>
            <a:spLocks noGrp="1"/>
          </p:cNvSpPr>
          <p:nvPr>
            <p:ph type="title"/>
          </p:nvPr>
        </p:nvSpPr>
        <p:spPr/>
        <p:txBody>
          <a:bodyPr/>
          <a:lstStyle/>
          <a:p>
            <a:r>
              <a:rPr lang="en-US" b="1" dirty="0" err="1"/>
              <a:t>Perses</a:t>
            </a:r>
            <a:r>
              <a:rPr lang="en-US" dirty="0"/>
              <a:t>: </a:t>
            </a:r>
            <a:r>
              <a:rPr lang="en-US" altLang="zh-CHS" dirty="0"/>
              <a:t>fully</a:t>
            </a:r>
            <a:r>
              <a:rPr lang="zh-CHS" altLang="en-US" dirty="0"/>
              <a:t> </a:t>
            </a:r>
            <a:r>
              <a:rPr lang="en-US" altLang="zh-CHS" dirty="0"/>
              <a:t>syntax-guided</a:t>
            </a:r>
            <a:endParaRPr lang="en-US" dirty="0"/>
          </a:p>
        </p:txBody>
      </p:sp>
      <p:sp>
        <p:nvSpPr>
          <p:cNvPr id="3" name="Content Placeholder 2">
            <a:extLst>
              <a:ext uri="{FF2B5EF4-FFF2-40B4-BE49-F238E27FC236}">
                <a16:creationId xmlns:a16="http://schemas.microsoft.com/office/drawing/2014/main" id="{D6373579-92CD-5748-9DCD-E24C4FD10284}"/>
              </a:ext>
            </a:extLst>
          </p:cNvPr>
          <p:cNvSpPr>
            <a:spLocks noGrp="1"/>
          </p:cNvSpPr>
          <p:nvPr>
            <p:ph idx="1"/>
          </p:nvPr>
        </p:nvSpPr>
        <p:spPr/>
        <p:txBody>
          <a:bodyPr/>
          <a:lstStyle/>
          <a:p>
            <a:r>
              <a:rPr lang="en-US" dirty="0">
                <a:sym typeface="Wingdings" pitchFamily="2" charset="2"/>
              </a:rPr>
              <a:t>Avoid generating </a:t>
            </a:r>
            <a:r>
              <a:rPr lang="en-US" b="1" dirty="0">
                <a:solidFill>
                  <a:schemeClr val="accent1"/>
                </a:solidFill>
                <a:sym typeface="Wingdings" pitchFamily="2" charset="2"/>
              </a:rPr>
              <a:t>syntactically invalid </a:t>
            </a:r>
            <a:r>
              <a:rPr lang="en-US" dirty="0">
                <a:sym typeface="Wingdings" pitchFamily="2" charset="2"/>
              </a:rPr>
              <a:t>variants</a:t>
            </a:r>
          </a:p>
          <a:p>
            <a:r>
              <a:rPr lang="en-US" altLang="zh-CHS" dirty="0">
                <a:sym typeface="Wingdings" pitchFamily="2" charset="2"/>
              </a:rPr>
              <a:t>Enable more program transformations</a:t>
            </a:r>
          </a:p>
          <a:p>
            <a:pPr lvl="1"/>
            <a:r>
              <a:rPr lang="en-US" altLang="zh-CHS" dirty="0"/>
              <a:t>e.g.,</a:t>
            </a:r>
            <a:r>
              <a:rPr lang="zh-CHS" altLang="en-US" dirty="0"/>
              <a:t> </a:t>
            </a:r>
            <a:r>
              <a:rPr lang="en-US" altLang="zh-CHS" dirty="0"/>
              <a:t>replace</a:t>
            </a:r>
            <a:r>
              <a:rPr lang="zh-CHS" altLang="en-US" dirty="0"/>
              <a:t> </a:t>
            </a:r>
            <a:r>
              <a:rPr lang="en-US" altLang="zh-CHS" dirty="0"/>
              <a:t>with</a:t>
            </a:r>
            <a:r>
              <a:rPr lang="zh-CHS" altLang="en-US" dirty="0"/>
              <a:t> </a:t>
            </a:r>
            <a:r>
              <a:rPr lang="en-US" altLang="zh-CHS" dirty="0"/>
              <a:t>a</a:t>
            </a:r>
            <a:r>
              <a:rPr lang="zh-CHS" altLang="en-US" dirty="0"/>
              <a:t> </a:t>
            </a:r>
            <a:r>
              <a:rPr lang="en-US" altLang="zh-CHS" b="1" dirty="0">
                <a:solidFill>
                  <a:schemeClr val="accent1"/>
                </a:solidFill>
              </a:rPr>
              <a:t>syntax-compatible</a:t>
            </a:r>
            <a:r>
              <a:rPr lang="zh-CHS" altLang="en-US" dirty="0"/>
              <a:t> </a:t>
            </a:r>
            <a:r>
              <a:rPr lang="en-US" altLang="zh-CHS" dirty="0"/>
              <a:t>descendant </a:t>
            </a:r>
            <a:r>
              <a:rPr lang="en-US" altLang="zh-CHS" dirty="0">
                <a:sym typeface="Wingdings" pitchFamily="2" charset="2"/>
              </a:rPr>
              <a:t>	</a:t>
            </a:r>
            <a:endParaRPr lang="en-US" dirty="0">
              <a:sym typeface="Wingdings" pitchFamily="2" charset="2"/>
            </a:endParaRPr>
          </a:p>
        </p:txBody>
      </p:sp>
      <p:sp>
        <p:nvSpPr>
          <p:cNvPr id="11" name="TextBox 10">
            <a:extLst>
              <a:ext uri="{FF2B5EF4-FFF2-40B4-BE49-F238E27FC236}">
                <a16:creationId xmlns:a16="http://schemas.microsoft.com/office/drawing/2014/main" id="{0AE27A26-A245-2241-89BA-C7B452EDC6C5}"/>
              </a:ext>
            </a:extLst>
          </p:cNvPr>
          <p:cNvSpPr txBox="1"/>
          <p:nvPr/>
        </p:nvSpPr>
        <p:spPr>
          <a:xfrm>
            <a:off x="8270405" y="365125"/>
            <a:ext cx="3518823" cy="3323987"/>
          </a:xfrm>
          <a:prstGeom prst="rect">
            <a:avLst/>
          </a:prstGeom>
          <a:solidFill>
            <a:schemeClr val="bg1"/>
          </a:solidFill>
          <a:ln>
            <a:solidFill>
              <a:schemeClr val="accent1">
                <a:shade val="50000"/>
              </a:schemeClr>
            </a:solidFill>
          </a:ln>
        </p:spPr>
        <p:txBody>
          <a:bodyPr wrap="square" rtlCol="0">
            <a:spAutoFit/>
          </a:bodyPr>
          <a:lstStyle/>
          <a:p>
            <a:r>
              <a:rPr lang="en-US" sz="2100" dirty="0" err="1">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if</a:t>
            </a:r>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a</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13" name="Slide Number Placeholder 12">
            <a:extLst>
              <a:ext uri="{FF2B5EF4-FFF2-40B4-BE49-F238E27FC236}">
                <a16:creationId xmlns:a16="http://schemas.microsoft.com/office/drawing/2014/main" id="{53362284-BACE-3C48-A6F2-C92EE5E732FF}"/>
              </a:ext>
            </a:extLst>
          </p:cNvPr>
          <p:cNvSpPr>
            <a:spLocks noGrp="1"/>
          </p:cNvSpPr>
          <p:nvPr>
            <p:ph type="sldNum" sz="quarter" idx="12"/>
          </p:nvPr>
        </p:nvSpPr>
        <p:spPr/>
        <p:txBody>
          <a:bodyPr/>
          <a:lstStyle/>
          <a:p>
            <a:fld id="{DD84FB6D-32E1-4B40-A730-C23E1C88D905}" type="slidenum">
              <a:rPr lang="en-US" smtClean="0"/>
              <a:t>21</a:t>
            </a:fld>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CA93125-8D20-D74F-B997-E7E62CBDC8A5}"/>
                  </a:ext>
                </a:extLst>
              </p:cNvPr>
              <p:cNvSpPr txBox="1"/>
              <p:nvPr/>
            </p:nvSpPr>
            <p:spPr>
              <a:xfrm>
                <a:off x="3864430" y="4413151"/>
                <a:ext cx="8164285" cy="2308324"/>
              </a:xfrm>
              <a:prstGeom prst="rect">
                <a:avLst/>
              </a:prstGeom>
              <a:noFill/>
              <a:ln>
                <a:solidFill>
                  <a:schemeClr val="accent1">
                    <a:shade val="50000"/>
                  </a:schemeClr>
                </a:solidFill>
              </a:ln>
            </p:spPr>
            <p:txBody>
              <a:bodyPr wrap="square" rtlCol="0">
                <a:spAutoFit/>
              </a:bodyPr>
              <a:lstStyle/>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func_def</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&lt;type&gt; &lt;identifier&gt; </a:t>
                </a:r>
                <a:r>
                  <a:rPr lang="en-US" dirty="0">
                    <a:solidFill>
                      <a:schemeClr val="accent1"/>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a:t>
                </a:r>
                <a:r>
                  <a:rPr lang="en-US" altLang="zh-CHS" dirty="0" err="1">
                    <a:solidFill>
                      <a:srgbClr val="FFC000"/>
                    </a:solidFill>
                    <a:latin typeface="Consolas" panose="020B0609020204030204" pitchFamily="49" charset="0"/>
                    <a:cs typeface="Consolas" panose="020B0609020204030204" pitchFamily="49" charset="0"/>
                  </a:rPr>
                  <a:t>_stmt</a:t>
                </a:r>
                <a:r>
                  <a:rPr lang="en-US" dirty="0">
                    <a:solidFill>
                      <a:srgbClr val="FFC000"/>
                    </a:solidFill>
                    <a:latin typeface="Consolas" panose="020B0609020204030204" pitchFamily="49" charset="0"/>
                    <a:cs typeface="Consolas" panose="020B0609020204030204" pitchFamily="49" charset="0"/>
                  </a:rPr>
                  <a:t>&gt;</a:t>
                </a:r>
                <a:endParaRPr lang="en-US" dirty="0">
                  <a:latin typeface="Consolas" panose="020B0609020204030204" pitchFamily="49" charset="0"/>
                  <a:cs typeface="Consolas" panose="020B0609020204030204" pitchFamily="49" charset="0"/>
                </a:endParaRP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compound</a:t>
                </a:r>
                <a:r>
                  <a:rPr lang="en-US" altLang="zh-CHS" dirty="0" err="1">
                    <a:latin typeface="Consolas" panose="020B0609020204030204" pitchFamily="49" charset="0"/>
                    <a:cs typeface="Consolas" panose="020B0609020204030204" pitchFamily="49" charset="0"/>
                  </a:rPr>
                  <a:t>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stmt_star</a:t>
                </a:r>
                <a:r>
                  <a:rPr lang="en-US" dirty="0">
                    <a:solidFill>
                      <a:srgbClr val="FFC000"/>
                    </a:solidFill>
                    <a:latin typeface="Consolas" panose="020B0609020204030204" pitchFamily="49" charset="0"/>
                    <a:cs typeface="Consolas" panose="020B0609020204030204" pitchFamily="49" charset="0"/>
                  </a:rPr>
                  <a:t>&gt; </a:t>
                </a:r>
                <a:r>
                  <a:rPr lang="en-US" dirty="0">
                    <a:solidFill>
                      <a:schemeClr val="accent1"/>
                    </a:solidFill>
                    <a:latin typeface="Consolas" panose="020B0609020204030204" pitchFamily="49" charset="0"/>
                    <a:cs typeface="Consolas" panose="020B0609020204030204" pitchFamily="49" charset="0"/>
                  </a:rPr>
                  <a: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stmt_star</a:t>
                </a:r>
                <a:r>
                  <a:rPr lang="en-US" dirty="0">
                    <a:latin typeface="Consolas" panose="020B0609020204030204" pitchFamily="49" charset="0"/>
                    <a:cs typeface="Consolas" panose="020B0609020204030204" pitchFamily="49" charset="0"/>
                  </a:rPr>
                  <a:t>&gt;</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14:m>
                  <m:oMath xmlns:m="http://schemas.openxmlformats.org/officeDocument/2006/math">
                    <m:r>
                      <a:rPr lang="en-US" b="1" i="0" smtClean="0">
                        <a:solidFill>
                          <a:srgbClr val="C00000"/>
                        </a:solidFill>
                        <a:latin typeface="Cambria Math" panose="02040503050406030204" pitchFamily="18" charset="0"/>
                        <a:cs typeface="Consolas" panose="020B0609020204030204" pitchFamily="49" charset="0"/>
                      </a:rPr>
                      <m:t>∗</m:t>
                    </m:r>
                  </m:oMath>
                </a14:m>
                <a:r>
                  <a:rPr lang="en-US" dirty="0">
                    <a:latin typeface="Consolas" panose="020B0609020204030204" pitchFamily="49" charset="0"/>
                    <a:cs typeface="Consolas" panose="020B0609020204030204" pitchFamily="49" charset="0"/>
                  </a:rPr>
                  <a:t>     </a:t>
                </a:r>
                <a:r>
                  <a:rPr lang="en-US" dirty="0">
                    <a:solidFill>
                      <a:srgbClr val="00B050"/>
                    </a:solidFill>
                    <a:latin typeface="+mj-lt"/>
                    <a:cs typeface="Consolas" panose="020B0609020204030204" pitchFamily="49" charset="0"/>
                  </a:rPr>
                  <a:t>// A list of zero or more statements</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expr_stmt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decl_stmt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a:t>
                </a:r>
                <a:r>
                  <a:rPr lang="en-US" dirty="0">
                    <a:solidFill>
                      <a:srgbClr val="FFC000"/>
                    </a:solidFill>
                    <a:latin typeface="Consolas" panose="020B0609020204030204" pitchFamily="49" charset="0"/>
                    <a:cs typeface="Consolas" panose="020B0609020204030204" pitchFamily="49" charset="0"/>
                  </a:rPr>
                  <a:t> &lt;</a:t>
                </a:r>
                <a:r>
                  <a:rPr lang="en-US" dirty="0" err="1">
                    <a:solidFill>
                      <a:srgbClr val="FFC000"/>
                    </a:solidFill>
                    <a:latin typeface="Consolas" panose="020B0609020204030204" pitchFamily="49" charset="0"/>
                    <a:cs typeface="Consolas" panose="020B0609020204030204" pitchFamily="49" charset="0"/>
                  </a:rPr>
                  <a:t>if_stmt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compound_stmt</a:t>
                </a:r>
                <a:r>
                  <a:rPr lang="en-US" dirty="0">
                    <a:solidFill>
                      <a:srgbClr val="FFC000"/>
                    </a:solidFill>
                    <a:latin typeface="Consolas" panose="020B0609020204030204" pitchFamily="49" charset="0"/>
                    <a:cs typeface="Consolas" panose="020B0609020204030204" pitchFamily="49" charset="0"/>
                  </a:rPr>
                  <a:t>&gt;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if_stmt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‘if’</a:t>
                </a:r>
                <a:r>
                  <a:rPr lang="en-US" dirty="0">
                    <a:latin typeface="Consolas" panose="020B0609020204030204" pitchFamily="49" charset="0"/>
                    <a:cs typeface="Consolas" panose="020B0609020204030204" pitchFamily="49" charset="0"/>
                  </a:rPr>
                  <a:t>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&lt;expr&gt; </a:t>
                </a:r>
                <a:r>
                  <a:rPr lang="en-US" dirty="0">
                    <a:solidFill>
                      <a:schemeClr val="accent1"/>
                    </a:solidFill>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p>
            </p:txBody>
          </p:sp>
        </mc:Choice>
        <mc:Fallback xmlns="">
          <p:sp>
            <p:nvSpPr>
              <p:cNvPr id="9" name="TextBox 8">
                <a:extLst>
                  <a:ext uri="{FF2B5EF4-FFF2-40B4-BE49-F238E27FC236}">
                    <a16:creationId xmlns:a16="http://schemas.microsoft.com/office/drawing/2014/main" id="{6CA93125-8D20-D74F-B997-E7E62CBDC8A5}"/>
                  </a:ext>
                </a:extLst>
              </p:cNvPr>
              <p:cNvSpPr txBox="1">
                <a:spLocks noRot="1" noChangeAspect="1" noMove="1" noResize="1" noEditPoints="1" noAdjustHandles="1" noChangeArrowheads="1" noChangeShapeType="1" noTextEdit="1"/>
              </p:cNvSpPr>
              <p:nvPr/>
            </p:nvSpPr>
            <p:spPr>
              <a:xfrm>
                <a:off x="3864430" y="4413151"/>
                <a:ext cx="8164285" cy="2308324"/>
              </a:xfrm>
              <a:prstGeom prst="rect">
                <a:avLst/>
              </a:prstGeom>
              <a:blipFill>
                <a:blip r:embed="rId3"/>
                <a:stretch>
                  <a:fillRect l="-465" t="-543" b="-2717"/>
                </a:stretch>
              </a:blipFill>
              <a:ln>
                <a:solidFill>
                  <a:schemeClr val="accent1">
                    <a:shade val="50000"/>
                  </a:schemeClr>
                </a:solidFill>
              </a:ln>
            </p:spPr>
            <p:txBody>
              <a:bodyPr/>
              <a:lstStyle/>
              <a:p>
                <a:r>
                  <a:rPr lang="en-US">
                    <a:noFill/>
                  </a:rPr>
                  <a:t> </a:t>
                </a:r>
              </a:p>
            </p:txBody>
          </p:sp>
        </mc:Fallback>
      </mc:AlternateContent>
      <p:sp>
        <p:nvSpPr>
          <p:cNvPr id="15" name="Rectangle 14">
            <a:extLst>
              <a:ext uri="{FF2B5EF4-FFF2-40B4-BE49-F238E27FC236}">
                <a16:creationId xmlns:a16="http://schemas.microsoft.com/office/drawing/2014/main" id="{9116B5B2-B26E-A04A-A1AD-5D7B5A87DB0D}"/>
              </a:ext>
            </a:extLst>
          </p:cNvPr>
          <p:cNvSpPr/>
          <p:nvPr/>
        </p:nvSpPr>
        <p:spPr>
          <a:xfrm>
            <a:off x="3864430" y="5223407"/>
            <a:ext cx="2558142"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F1E0E69-ED0B-5E41-8DFA-5354703A34DE}"/>
              </a:ext>
            </a:extLst>
          </p:cNvPr>
          <p:cNvSpPr/>
          <p:nvPr/>
        </p:nvSpPr>
        <p:spPr>
          <a:xfrm>
            <a:off x="6193971" y="5822378"/>
            <a:ext cx="5834744"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4D54A38-4985-4B48-B405-757F863BE744}"/>
              </a:ext>
            </a:extLst>
          </p:cNvPr>
          <p:cNvSpPr/>
          <p:nvPr/>
        </p:nvSpPr>
        <p:spPr>
          <a:xfrm>
            <a:off x="3864430" y="6333149"/>
            <a:ext cx="8164285"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ED93ADF9-9C2F-CE4F-B9AD-BCB33DECD341}"/>
              </a:ext>
            </a:extLst>
          </p:cNvPr>
          <p:cNvSpPr/>
          <p:nvPr/>
        </p:nvSpPr>
        <p:spPr>
          <a:xfrm>
            <a:off x="288480" y="3504055"/>
            <a:ext cx="136614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altLang="zh-CHS" dirty="0">
                <a:latin typeface="Consolas" panose="020B0609020204030204" pitchFamily="49" charset="0"/>
                <a:cs typeface="Consolas" panose="020B0609020204030204" pitchFamily="49" charset="0"/>
              </a:rPr>
              <a:t>&gt;</a:t>
            </a:r>
            <a:endParaRPr lang="en-US" dirty="0">
              <a:latin typeface="Courier" pitchFamily="2" charset="0"/>
            </a:endParaRPr>
          </a:p>
        </p:txBody>
      </p:sp>
      <p:sp>
        <p:nvSpPr>
          <p:cNvPr id="19" name="Rounded Rectangle 18">
            <a:extLst>
              <a:ext uri="{FF2B5EF4-FFF2-40B4-BE49-F238E27FC236}">
                <a16:creationId xmlns:a16="http://schemas.microsoft.com/office/drawing/2014/main" id="{C10FD6CD-69A0-C64F-8C45-4B1511775451}"/>
              </a:ext>
            </a:extLst>
          </p:cNvPr>
          <p:cNvSpPr/>
          <p:nvPr/>
        </p:nvSpPr>
        <p:spPr>
          <a:xfrm>
            <a:off x="288480" y="4228094"/>
            <a:ext cx="136614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cs typeface="Consolas" panose="020B0609020204030204" pitchFamily="49" charset="0"/>
              </a:rPr>
              <a:t>&lt;</a:t>
            </a:r>
            <a:r>
              <a:rPr lang="en-US" altLang="zh-CHS" dirty="0" err="1">
                <a:latin typeface="Consolas" panose="020B0609020204030204" pitchFamily="49" charset="0"/>
                <a:cs typeface="Consolas" panose="020B0609020204030204" pitchFamily="49" charset="0"/>
              </a:rPr>
              <a:t>if_stmt</a:t>
            </a:r>
            <a:r>
              <a:rPr lang="en-US" altLang="zh-CHS" dirty="0">
                <a:latin typeface="Consolas" panose="020B0609020204030204" pitchFamily="49" charset="0"/>
                <a:cs typeface="Consolas" panose="020B0609020204030204" pitchFamily="49" charset="0"/>
              </a:rPr>
              <a:t>&gt;</a:t>
            </a:r>
            <a:endParaRPr lang="en-US" dirty="0">
              <a:latin typeface="Courier" pitchFamily="2" charset="0"/>
            </a:endParaRPr>
          </a:p>
        </p:txBody>
      </p:sp>
      <p:sp>
        <p:nvSpPr>
          <p:cNvPr id="20" name="Rounded Rectangle 19">
            <a:extLst>
              <a:ext uri="{FF2B5EF4-FFF2-40B4-BE49-F238E27FC236}">
                <a16:creationId xmlns:a16="http://schemas.microsoft.com/office/drawing/2014/main" id="{B1088DD6-9220-D845-A636-F63AD3271772}"/>
              </a:ext>
            </a:extLst>
          </p:cNvPr>
          <p:cNvSpPr/>
          <p:nvPr/>
        </p:nvSpPr>
        <p:spPr>
          <a:xfrm>
            <a:off x="734798" y="5146364"/>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21" name="Rounded Rectangle 20">
            <a:extLst>
              <a:ext uri="{FF2B5EF4-FFF2-40B4-BE49-F238E27FC236}">
                <a16:creationId xmlns:a16="http://schemas.microsoft.com/office/drawing/2014/main" id="{4D834B18-42C4-1F4D-82E8-801F6081DED0}"/>
              </a:ext>
            </a:extLst>
          </p:cNvPr>
          <p:cNvSpPr/>
          <p:nvPr/>
        </p:nvSpPr>
        <p:spPr>
          <a:xfrm>
            <a:off x="2367650" y="5146364"/>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22" name="Rounded Rectangle 21">
            <a:extLst>
              <a:ext uri="{FF2B5EF4-FFF2-40B4-BE49-F238E27FC236}">
                <a16:creationId xmlns:a16="http://schemas.microsoft.com/office/drawing/2014/main" id="{0B2B1DD9-1252-9A44-A9FE-05C8AAB253DD}"/>
              </a:ext>
            </a:extLst>
          </p:cNvPr>
          <p:cNvSpPr/>
          <p:nvPr/>
        </p:nvSpPr>
        <p:spPr>
          <a:xfrm>
            <a:off x="1211054" y="5146364"/>
            <a:ext cx="104774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nsolas" panose="020B0609020204030204" pitchFamily="49" charset="0"/>
                <a:cs typeface="Consolas" panose="020B0609020204030204" pitchFamily="49" charset="0"/>
              </a:rPr>
              <a:t>&lt;</a:t>
            </a:r>
            <a:r>
              <a:rPr lang="en-US" dirty="0">
                <a:latin typeface="Consolas" panose="020B0609020204030204" pitchFamily="49" charset="0"/>
                <a:cs typeface="Consolas" panose="020B0609020204030204" pitchFamily="49" charset="0"/>
              </a:rPr>
              <a:t>expr</a:t>
            </a:r>
            <a:r>
              <a:rPr lang="en-US" altLang="zh-CHS" dirty="0">
                <a:latin typeface="Consolas" panose="020B0609020204030204" pitchFamily="49" charset="0"/>
                <a:cs typeface="Consolas" panose="020B0609020204030204" pitchFamily="49" charset="0"/>
              </a:rPr>
              <a:t>&gt;</a:t>
            </a:r>
            <a:endParaRPr lang="en-US" dirty="0">
              <a:latin typeface="Consolas" panose="020B0609020204030204" pitchFamily="49" charset="0"/>
              <a:cs typeface="Consolas" panose="020B0609020204030204" pitchFamily="49" charset="0"/>
            </a:endParaRPr>
          </a:p>
        </p:txBody>
      </p:sp>
      <p:sp>
        <p:nvSpPr>
          <p:cNvPr id="23" name="Rounded Rectangle 22">
            <a:extLst>
              <a:ext uri="{FF2B5EF4-FFF2-40B4-BE49-F238E27FC236}">
                <a16:creationId xmlns:a16="http://schemas.microsoft.com/office/drawing/2014/main" id="{1BF09433-401A-984F-8739-B4DF38731696}"/>
              </a:ext>
            </a:extLst>
          </p:cNvPr>
          <p:cNvSpPr/>
          <p:nvPr/>
        </p:nvSpPr>
        <p:spPr>
          <a:xfrm>
            <a:off x="108870" y="5137190"/>
            <a:ext cx="498021"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sp>
        <p:nvSpPr>
          <p:cNvPr id="24" name="Rounded Rectangle 23">
            <a:extLst>
              <a:ext uri="{FF2B5EF4-FFF2-40B4-BE49-F238E27FC236}">
                <a16:creationId xmlns:a16="http://schemas.microsoft.com/office/drawing/2014/main" id="{487E47D8-832A-4245-83E4-063907B39528}"/>
              </a:ext>
            </a:extLst>
          </p:cNvPr>
          <p:cNvSpPr/>
          <p:nvPr/>
        </p:nvSpPr>
        <p:spPr>
          <a:xfrm>
            <a:off x="2356766" y="5726093"/>
            <a:ext cx="136614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altLang="zh-CHS" dirty="0">
                <a:latin typeface="Consolas" panose="020B0609020204030204" pitchFamily="49" charset="0"/>
                <a:cs typeface="Consolas" panose="020B0609020204030204" pitchFamily="49" charset="0"/>
              </a:rPr>
              <a:t>&gt;</a:t>
            </a:r>
            <a:endParaRPr lang="en-US" dirty="0">
              <a:latin typeface="Courier" pitchFamily="2" charset="0"/>
            </a:endParaRPr>
          </a:p>
        </p:txBody>
      </p:sp>
      <p:cxnSp>
        <p:nvCxnSpPr>
          <p:cNvPr id="25" name="Straight Arrow Connector 24">
            <a:extLst>
              <a:ext uri="{FF2B5EF4-FFF2-40B4-BE49-F238E27FC236}">
                <a16:creationId xmlns:a16="http://schemas.microsoft.com/office/drawing/2014/main" id="{07415BA1-0A06-844A-A4D9-F49DDA3003F1}"/>
              </a:ext>
            </a:extLst>
          </p:cNvPr>
          <p:cNvCxnSpPr>
            <a:cxnSpLocks/>
            <a:stCxn id="18" idx="2"/>
            <a:endCxn id="19" idx="0"/>
          </p:cNvCxnSpPr>
          <p:nvPr/>
        </p:nvCxnSpPr>
        <p:spPr>
          <a:xfrm>
            <a:off x="971555" y="3874169"/>
            <a:ext cx="0" cy="353925"/>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2EDC2379-1FE5-1F41-BBAB-288A84A19B75}"/>
              </a:ext>
            </a:extLst>
          </p:cNvPr>
          <p:cNvCxnSpPr>
            <a:cxnSpLocks/>
            <a:endCxn id="23" idx="0"/>
          </p:cNvCxnSpPr>
          <p:nvPr/>
        </p:nvCxnSpPr>
        <p:spPr>
          <a:xfrm flipH="1">
            <a:off x="357881" y="4598208"/>
            <a:ext cx="613674" cy="538982"/>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FA99506-BA10-C846-AB7E-903AED3527AD}"/>
              </a:ext>
            </a:extLst>
          </p:cNvPr>
          <p:cNvCxnSpPr>
            <a:cxnSpLocks/>
            <a:stCxn id="19" idx="2"/>
            <a:endCxn id="20" idx="0"/>
          </p:cNvCxnSpPr>
          <p:nvPr/>
        </p:nvCxnSpPr>
        <p:spPr>
          <a:xfrm flipH="1">
            <a:off x="914413" y="4598208"/>
            <a:ext cx="57142" cy="548156"/>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93D5218-5C70-FF48-BCAF-1DC9918AE44D}"/>
              </a:ext>
            </a:extLst>
          </p:cNvPr>
          <p:cNvCxnSpPr>
            <a:cxnSpLocks/>
            <a:endCxn id="22" idx="0"/>
          </p:cNvCxnSpPr>
          <p:nvPr/>
        </p:nvCxnSpPr>
        <p:spPr>
          <a:xfrm>
            <a:off x="971555" y="4598208"/>
            <a:ext cx="763371" cy="548156"/>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D857EC3-707E-2E4D-B4C3-9F04D259F8C7}"/>
              </a:ext>
            </a:extLst>
          </p:cNvPr>
          <p:cNvCxnSpPr>
            <a:cxnSpLocks/>
            <a:endCxn id="21" idx="0"/>
          </p:cNvCxnSpPr>
          <p:nvPr/>
        </p:nvCxnSpPr>
        <p:spPr>
          <a:xfrm>
            <a:off x="971555" y="4598208"/>
            <a:ext cx="1575710" cy="548156"/>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urved Connector 39">
            <a:extLst>
              <a:ext uri="{FF2B5EF4-FFF2-40B4-BE49-F238E27FC236}">
                <a16:creationId xmlns:a16="http://schemas.microsoft.com/office/drawing/2014/main" id="{828F332F-B03D-D546-B478-99DE90E0358D}"/>
              </a:ext>
            </a:extLst>
          </p:cNvPr>
          <p:cNvCxnSpPr>
            <a:stCxn id="19" idx="2"/>
            <a:endCxn id="24" idx="0"/>
          </p:cNvCxnSpPr>
          <p:nvPr/>
        </p:nvCxnSpPr>
        <p:spPr>
          <a:xfrm rot="16200000" flipH="1">
            <a:off x="1441756" y="4128007"/>
            <a:ext cx="1127885" cy="2068286"/>
          </a:xfrm>
          <a:prstGeom prst="curvedConnector3">
            <a:avLst>
              <a:gd name="adj1" fmla="val 5603"/>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B4A1BB4C-F077-4F4D-8C0B-9F66C223D64A}"/>
              </a:ext>
            </a:extLst>
          </p:cNvPr>
          <p:cNvSpPr/>
          <p:nvPr/>
        </p:nvSpPr>
        <p:spPr>
          <a:xfrm>
            <a:off x="8270405" y="1034143"/>
            <a:ext cx="3518823" cy="1959428"/>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8718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A0058-213A-A841-833D-D69F9E61DC80}"/>
              </a:ext>
            </a:extLst>
          </p:cNvPr>
          <p:cNvSpPr>
            <a:spLocks noGrp="1"/>
          </p:cNvSpPr>
          <p:nvPr>
            <p:ph type="title"/>
          </p:nvPr>
        </p:nvSpPr>
        <p:spPr/>
        <p:txBody>
          <a:bodyPr/>
          <a:lstStyle/>
          <a:p>
            <a:r>
              <a:rPr lang="en-US" b="1" dirty="0" err="1"/>
              <a:t>Perses</a:t>
            </a:r>
            <a:r>
              <a:rPr lang="en-US" dirty="0"/>
              <a:t>: </a:t>
            </a:r>
            <a:r>
              <a:rPr lang="en-US" altLang="zh-CHS" dirty="0"/>
              <a:t>fully</a:t>
            </a:r>
            <a:r>
              <a:rPr lang="zh-CHS" altLang="en-US" dirty="0"/>
              <a:t> </a:t>
            </a:r>
            <a:r>
              <a:rPr lang="en-US" altLang="zh-CHS" dirty="0"/>
              <a:t>syntax-guided</a:t>
            </a:r>
            <a:endParaRPr lang="en-US" dirty="0"/>
          </a:p>
        </p:txBody>
      </p:sp>
      <p:sp>
        <p:nvSpPr>
          <p:cNvPr id="3" name="Content Placeholder 2">
            <a:extLst>
              <a:ext uri="{FF2B5EF4-FFF2-40B4-BE49-F238E27FC236}">
                <a16:creationId xmlns:a16="http://schemas.microsoft.com/office/drawing/2014/main" id="{D6373579-92CD-5748-9DCD-E24C4FD10284}"/>
              </a:ext>
            </a:extLst>
          </p:cNvPr>
          <p:cNvSpPr>
            <a:spLocks noGrp="1"/>
          </p:cNvSpPr>
          <p:nvPr>
            <p:ph idx="1"/>
          </p:nvPr>
        </p:nvSpPr>
        <p:spPr/>
        <p:txBody>
          <a:bodyPr/>
          <a:lstStyle/>
          <a:p>
            <a:r>
              <a:rPr lang="en-US" dirty="0">
                <a:sym typeface="Wingdings" pitchFamily="2" charset="2"/>
              </a:rPr>
              <a:t>Avoid generating </a:t>
            </a:r>
            <a:r>
              <a:rPr lang="en-US" b="1" dirty="0">
                <a:solidFill>
                  <a:schemeClr val="accent1"/>
                </a:solidFill>
                <a:sym typeface="Wingdings" pitchFamily="2" charset="2"/>
              </a:rPr>
              <a:t>syntactically invalid </a:t>
            </a:r>
            <a:r>
              <a:rPr lang="en-US" dirty="0">
                <a:sym typeface="Wingdings" pitchFamily="2" charset="2"/>
              </a:rPr>
              <a:t>variants</a:t>
            </a:r>
          </a:p>
          <a:p>
            <a:r>
              <a:rPr lang="en-US" altLang="zh-CHS" dirty="0">
                <a:sym typeface="Wingdings" pitchFamily="2" charset="2"/>
              </a:rPr>
              <a:t>Enable more program transformations</a:t>
            </a:r>
          </a:p>
          <a:p>
            <a:pPr lvl="1"/>
            <a:r>
              <a:rPr lang="en-US" altLang="zh-CHS" dirty="0"/>
              <a:t>e.g.,</a:t>
            </a:r>
            <a:r>
              <a:rPr lang="zh-CHS" altLang="en-US" dirty="0"/>
              <a:t> </a:t>
            </a:r>
            <a:r>
              <a:rPr lang="en-US" altLang="zh-CHS" dirty="0"/>
              <a:t>replace</a:t>
            </a:r>
            <a:r>
              <a:rPr lang="zh-CHS" altLang="en-US" dirty="0"/>
              <a:t> </a:t>
            </a:r>
            <a:r>
              <a:rPr lang="en-US" altLang="zh-CHS" dirty="0"/>
              <a:t>with</a:t>
            </a:r>
            <a:r>
              <a:rPr lang="zh-CHS" altLang="en-US" dirty="0"/>
              <a:t> </a:t>
            </a:r>
            <a:r>
              <a:rPr lang="en-US" altLang="zh-CHS" dirty="0"/>
              <a:t>a</a:t>
            </a:r>
            <a:r>
              <a:rPr lang="zh-CHS" altLang="en-US" dirty="0"/>
              <a:t> </a:t>
            </a:r>
            <a:r>
              <a:rPr lang="en-US" altLang="zh-CHS" b="1" dirty="0">
                <a:solidFill>
                  <a:schemeClr val="accent1"/>
                </a:solidFill>
              </a:rPr>
              <a:t>syntax-compatible</a:t>
            </a:r>
            <a:r>
              <a:rPr lang="zh-CHS" altLang="en-US" dirty="0"/>
              <a:t> </a:t>
            </a:r>
            <a:r>
              <a:rPr lang="en-US" altLang="zh-CHS" dirty="0"/>
              <a:t>descendant</a:t>
            </a:r>
            <a:endParaRPr lang="en-US" dirty="0">
              <a:sym typeface="Wingdings" pitchFamily="2" charset="2"/>
            </a:endParaRPr>
          </a:p>
        </p:txBody>
      </p:sp>
      <p:sp>
        <p:nvSpPr>
          <p:cNvPr id="11" name="TextBox 10">
            <a:extLst>
              <a:ext uri="{FF2B5EF4-FFF2-40B4-BE49-F238E27FC236}">
                <a16:creationId xmlns:a16="http://schemas.microsoft.com/office/drawing/2014/main" id="{0AE27A26-A245-2241-89BA-C7B452EDC6C5}"/>
              </a:ext>
            </a:extLst>
          </p:cNvPr>
          <p:cNvSpPr txBox="1"/>
          <p:nvPr/>
        </p:nvSpPr>
        <p:spPr>
          <a:xfrm>
            <a:off x="8270405" y="365125"/>
            <a:ext cx="3518823" cy="3323987"/>
          </a:xfrm>
          <a:prstGeom prst="rect">
            <a:avLst/>
          </a:prstGeom>
          <a:solidFill>
            <a:schemeClr val="bg1"/>
          </a:solidFill>
          <a:ln>
            <a:solidFill>
              <a:schemeClr val="accent1">
                <a:shade val="50000"/>
              </a:schemeClr>
            </a:solidFill>
          </a:ln>
        </p:spPr>
        <p:txBody>
          <a:bodyPr wrap="square" rtlCol="0">
            <a:spAutoFit/>
          </a:bodyPr>
          <a:lstStyle/>
          <a:p>
            <a:r>
              <a:rPr lang="en-US" sz="2100" dirty="0" err="1">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a </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1;</a:t>
            </a:r>
            <a:endParaRPr lang="en-US" sz="2100" b="0" dirty="0">
              <a:effectLst/>
            </a:endParaRPr>
          </a:p>
          <a:p>
            <a:r>
              <a:rPr lang="en-US" sz="2100" dirty="0">
                <a:solidFill>
                  <a:srgbClr val="000000"/>
                </a:solidFill>
                <a:latin typeface="Consolas" panose="020B0609020204030204" pitchFamily="49" charset="0"/>
              </a:rPr>
              <a:t> </a:t>
            </a:r>
            <a:r>
              <a:rPr lang="en-US" sz="2100" dirty="0">
                <a:solidFill>
                  <a:schemeClr val="bg2"/>
                </a:solidFill>
                <a:latin typeface="Consolas" panose="020B0609020204030204" pitchFamily="49" charset="0"/>
              </a:rPr>
              <a:t>if (a)</a:t>
            </a:r>
            <a:r>
              <a:rPr lang="en-US" sz="2100" dirty="0">
                <a:solidFill>
                  <a:srgbClr val="0000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"%d\n"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endParaRPr lang="en-US" sz="2100" b="0" dirty="0">
              <a:effectLst/>
            </a:endParaRPr>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"End\n"</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r>
              <a:rPr lang="en-US" sz="2100" dirty="0">
                <a:solidFill>
                  <a:srgbClr val="666600"/>
                </a:solidFill>
                <a:latin typeface="Consolas" panose="020B0609020204030204" pitchFamily="49" charset="0"/>
              </a:rPr>
              <a:t>; </a:t>
            </a:r>
            <a:endParaRPr lang="en-US" sz="2100" b="0" dirty="0">
              <a:effectLst/>
            </a:endParaRPr>
          </a:p>
          <a:p>
            <a:r>
              <a:rPr lang="en-US" sz="2100" dirty="0">
                <a:solidFill>
                  <a:srgbClr val="000000"/>
                </a:solidFill>
                <a:latin typeface="Consolas" panose="020B0609020204030204" pitchFamily="49" charset="0"/>
              </a:rPr>
              <a:t>}</a:t>
            </a:r>
            <a:endParaRPr lang="en-US" sz="2100" dirty="0"/>
          </a:p>
        </p:txBody>
      </p:sp>
      <p:sp>
        <p:nvSpPr>
          <p:cNvPr id="13" name="Slide Number Placeholder 12">
            <a:extLst>
              <a:ext uri="{FF2B5EF4-FFF2-40B4-BE49-F238E27FC236}">
                <a16:creationId xmlns:a16="http://schemas.microsoft.com/office/drawing/2014/main" id="{53362284-BACE-3C48-A6F2-C92EE5E732FF}"/>
              </a:ext>
            </a:extLst>
          </p:cNvPr>
          <p:cNvSpPr>
            <a:spLocks noGrp="1"/>
          </p:cNvSpPr>
          <p:nvPr>
            <p:ph type="sldNum" sz="quarter" idx="12"/>
          </p:nvPr>
        </p:nvSpPr>
        <p:spPr/>
        <p:txBody>
          <a:bodyPr/>
          <a:lstStyle/>
          <a:p>
            <a:fld id="{DD84FB6D-32E1-4B40-A730-C23E1C88D905}" type="slidenum">
              <a:rPr lang="en-US" smtClean="0"/>
              <a:t>22</a:t>
            </a:fld>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CA93125-8D20-D74F-B997-E7E62CBDC8A5}"/>
                  </a:ext>
                </a:extLst>
              </p:cNvPr>
              <p:cNvSpPr txBox="1"/>
              <p:nvPr/>
            </p:nvSpPr>
            <p:spPr>
              <a:xfrm>
                <a:off x="3864430" y="4413151"/>
                <a:ext cx="8164285" cy="2308324"/>
              </a:xfrm>
              <a:prstGeom prst="rect">
                <a:avLst/>
              </a:prstGeom>
              <a:noFill/>
              <a:ln>
                <a:solidFill>
                  <a:schemeClr val="accent1">
                    <a:shade val="50000"/>
                  </a:schemeClr>
                </a:solidFill>
              </a:ln>
            </p:spPr>
            <p:txBody>
              <a:bodyPr wrap="square" rtlCol="0">
                <a:spAutoFit/>
              </a:bodyPr>
              <a:lstStyle/>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func_def</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&lt;type&gt; &lt;identifier&gt; </a:t>
                </a:r>
                <a:r>
                  <a:rPr lang="en-US" dirty="0">
                    <a:solidFill>
                      <a:schemeClr val="accent1"/>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a:t>
                </a:r>
                <a:r>
                  <a:rPr lang="en-US" altLang="zh-CHS" dirty="0" err="1">
                    <a:solidFill>
                      <a:srgbClr val="FFC000"/>
                    </a:solidFill>
                    <a:latin typeface="Consolas" panose="020B0609020204030204" pitchFamily="49" charset="0"/>
                    <a:cs typeface="Consolas" panose="020B0609020204030204" pitchFamily="49" charset="0"/>
                  </a:rPr>
                  <a:t>_stmt</a:t>
                </a:r>
                <a:r>
                  <a:rPr lang="en-US" dirty="0">
                    <a:solidFill>
                      <a:srgbClr val="FFC000"/>
                    </a:solidFill>
                    <a:latin typeface="Consolas" panose="020B0609020204030204" pitchFamily="49" charset="0"/>
                    <a:cs typeface="Consolas" panose="020B0609020204030204" pitchFamily="49" charset="0"/>
                  </a:rPr>
                  <a:t>&gt;</a:t>
                </a:r>
                <a:endParaRPr lang="en-US" dirty="0">
                  <a:latin typeface="Consolas" panose="020B0609020204030204" pitchFamily="49" charset="0"/>
                  <a:cs typeface="Consolas" panose="020B0609020204030204" pitchFamily="49" charset="0"/>
                </a:endParaRP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compound</a:t>
                </a:r>
                <a:r>
                  <a:rPr lang="en-US" altLang="zh-CHS" dirty="0" err="1">
                    <a:latin typeface="Consolas" panose="020B0609020204030204" pitchFamily="49" charset="0"/>
                    <a:cs typeface="Consolas" panose="020B0609020204030204" pitchFamily="49" charset="0"/>
                  </a:rPr>
                  <a:t>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stmt_star</a:t>
                </a:r>
                <a:r>
                  <a:rPr lang="en-US" dirty="0">
                    <a:solidFill>
                      <a:srgbClr val="FFC000"/>
                    </a:solidFill>
                    <a:latin typeface="Consolas" panose="020B0609020204030204" pitchFamily="49" charset="0"/>
                    <a:cs typeface="Consolas" panose="020B0609020204030204" pitchFamily="49" charset="0"/>
                  </a:rPr>
                  <a:t>&gt; </a:t>
                </a:r>
                <a:r>
                  <a:rPr lang="en-US" dirty="0">
                    <a:solidFill>
                      <a:schemeClr val="accent1"/>
                    </a:solidFill>
                    <a:latin typeface="Consolas" panose="020B0609020204030204" pitchFamily="49" charset="0"/>
                    <a:cs typeface="Consolas" panose="020B0609020204030204" pitchFamily="49" charset="0"/>
                  </a:rPr>
                  <a: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stmt_star</a:t>
                </a:r>
                <a:r>
                  <a:rPr lang="en-US" dirty="0">
                    <a:latin typeface="Consolas" panose="020B0609020204030204" pitchFamily="49" charset="0"/>
                    <a:cs typeface="Consolas" panose="020B0609020204030204" pitchFamily="49" charset="0"/>
                  </a:rPr>
                  <a:t>&gt;</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14:m>
                  <m:oMath xmlns:m="http://schemas.openxmlformats.org/officeDocument/2006/math">
                    <m:r>
                      <a:rPr lang="en-US" b="1" i="0" smtClean="0">
                        <a:solidFill>
                          <a:srgbClr val="C00000"/>
                        </a:solidFill>
                        <a:latin typeface="Cambria Math" panose="02040503050406030204" pitchFamily="18" charset="0"/>
                        <a:cs typeface="Consolas" panose="020B0609020204030204" pitchFamily="49" charset="0"/>
                      </a:rPr>
                      <m:t>∗</m:t>
                    </m:r>
                  </m:oMath>
                </a14:m>
                <a:r>
                  <a:rPr lang="en-US" dirty="0">
                    <a:latin typeface="Consolas" panose="020B0609020204030204" pitchFamily="49" charset="0"/>
                    <a:cs typeface="Consolas" panose="020B0609020204030204" pitchFamily="49" charset="0"/>
                  </a:rPr>
                  <a:t>     </a:t>
                </a:r>
                <a:r>
                  <a:rPr lang="en-US" dirty="0">
                    <a:solidFill>
                      <a:srgbClr val="00B050"/>
                    </a:solidFill>
                    <a:latin typeface="+mj-lt"/>
                    <a:cs typeface="Consolas" panose="020B0609020204030204" pitchFamily="49" charset="0"/>
                  </a:rPr>
                  <a:t>// A list of zero or more statements</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dirty="0">
                    <a:latin typeface="Consolas" panose="020B0609020204030204" pitchFamily="49" charset="0"/>
                    <a:cs typeface="Consolas" panose="020B0609020204030204" pitchFamily="49" charset="0"/>
                  </a:rPr>
                  <a:t>&gt;     </a:t>
                </a:r>
                <a:r>
                  <a:rPr lang="zh-CHS" altLang="en-US" dirty="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expr_stmt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decl_stmt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a:t>
                </a:r>
                <a:r>
                  <a:rPr lang="en-US" dirty="0">
                    <a:solidFill>
                      <a:srgbClr val="FFC000"/>
                    </a:solidFill>
                    <a:latin typeface="Consolas" panose="020B0609020204030204" pitchFamily="49" charset="0"/>
                    <a:cs typeface="Consolas" panose="020B0609020204030204" pitchFamily="49" charset="0"/>
                  </a:rPr>
                  <a:t> &lt;</a:t>
                </a:r>
                <a:r>
                  <a:rPr lang="en-US" dirty="0" err="1">
                    <a:solidFill>
                      <a:srgbClr val="FFC000"/>
                    </a:solidFill>
                    <a:latin typeface="Consolas" panose="020B0609020204030204" pitchFamily="49" charset="0"/>
                    <a:cs typeface="Consolas" panose="020B0609020204030204" pitchFamily="49" charset="0"/>
                  </a:rPr>
                  <a:t>if_stmt</a:t>
                </a:r>
                <a:r>
                  <a:rPr lang="en-US" dirty="0">
                    <a:solidFill>
                      <a:srgbClr val="FFC000"/>
                    </a:solidFill>
                    <a:latin typeface="Consolas" panose="020B0609020204030204" pitchFamily="49" charset="0"/>
                    <a:cs typeface="Consolas" panose="020B0609020204030204" pitchFamily="49" charset="0"/>
                  </a:rPr>
                  <a:t>&gt; </a:t>
                </a:r>
              </a:p>
              <a:p>
                <a:r>
                  <a:rPr lang="en-US" dirty="0">
                    <a:solidFill>
                      <a:srgbClr val="FFC000"/>
                    </a:solidFill>
                    <a:latin typeface="Consolas" panose="020B0609020204030204" pitchFamily="49" charset="0"/>
                    <a:cs typeface="Consolas" panose="020B0609020204030204" pitchFamily="49" charset="0"/>
                  </a:rPr>
                  <a:t>             </a:t>
                </a:r>
                <a:r>
                  <a:rPr lang="zh-CHS" altLang="en-US" dirty="0">
                    <a:solidFill>
                      <a:srgbClr val="FFC000"/>
                    </a:solidFill>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compound_stmt</a:t>
                </a:r>
                <a:r>
                  <a:rPr lang="en-US" dirty="0">
                    <a:solidFill>
                      <a:srgbClr val="FFC000"/>
                    </a:solidFill>
                    <a:latin typeface="Consolas" panose="020B0609020204030204" pitchFamily="49" charset="0"/>
                    <a:cs typeface="Consolas" panose="020B0609020204030204" pitchFamily="49" charset="0"/>
                  </a:rPr>
                  <a:t>&gt;</a:t>
                </a:r>
              </a:p>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if_stmt</a:t>
                </a:r>
                <a:r>
                  <a:rPr lang="en-US" dirty="0">
                    <a:latin typeface="Consolas" panose="020B0609020204030204" pitchFamily="49" charset="0"/>
                    <a:cs typeface="Consolas" panose="020B0609020204030204" pitchFamily="49" charset="0"/>
                  </a:rPr>
                  <a:t>&gt;  ::= </a:t>
                </a:r>
                <a:r>
                  <a:rPr lang="en-US" dirty="0">
                    <a:solidFill>
                      <a:schemeClr val="accent1"/>
                    </a:solidFill>
                    <a:latin typeface="Consolas" panose="020B0609020204030204" pitchFamily="49" charset="0"/>
                    <a:cs typeface="Consolas" panose="020B0609020204030204" pitchFamily="49" charset="0"/>
                  </a:rPr>
                  <a:t>‘if’</a:t>
                </a:r>
                <a:r>
                  <a:rPr lang="en-US" dirty="0">
                    <a:latin typeface="Consolas" panose="020B0609020204030204" pitchFamily="49" charset="0"/>
                    <a:cs typeface="Consolas" panose="020B0609020204030204" pitchFamily="49" charset="0"/>
                  </a:rPr>
                  <a:t> </a:t>
                </a:r>
                <a:r>
                  <a:rPr lang="en-US" dirty="0">
                    <a:solidFill>
                      <a:schemeClr val="accent1"/>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&lt;expr&gt; </a:t>
                </a:r>
                <a:r>
                  <a:rPr lang="en-US" dirty="0">
                    <a:solidFill>
                      <a:schemeClr val="accent1"/>
                    </a:solidFill>
                    <a:latin typeface="Consolas" panose="020B0609020204030204" pitchFamily="49" charset="0"/>
                    <a:cs typeface="Consolas" panose="020B0609020204030204" pitchFamily="49" charset="0"/>
                  </a:rPr>
                  <a:t>‘)’ </a:t>
                </a:r>
                <a:r>
                  <a:rPr lang="en-US" dirty="0">
                    <a:solidFill>
                      <a:srgbClr val="FFC000"/>
                    </a:solidFill>
                    <a:latin typeface="Consolas" panose="020B0609020204030204" pitchFamily="49" charset="0"/>
                    <a:cs typeface="Consolas" panose="020B0609020204030204" pitchFamily="49" charset="0"/>
                  </a:rPr>
                  <a:t>&lt;</a:t>
                </a:r>
                <a:r>
                  <a:rPr lang="en-US" dirty="0" err="1">
                    <a:solidFill>
                      <a:srgbClr val="FFC000"/>
                    </a:solidFill>
                    <a:latin typeface="Consolas" panose="020B0609020204030204" pitchFamily="49" charset="0"/>
                    <a:cs typeface="Consolas" panose="020B0609020204030204" pitchFamily="49" charset="0"/>
                  </a:rPr>
                  <a:t>stmt</a:t>
                </a:r>
                <a:r>
                  <a:rPr lang="en-US" dirty="0">
                    <a:solidFill>
                      <a:srgbClr val="FFC000"/>
                    </a:solidFill>
                    <a:latin typeface="Consolas" panose="020B0609020204030204" pitchFamily="49" charset="0"/>
                    <a:cs typeface="Consolas" panose="020B0609020204030204" pitchFamily="49" charset="0"/>
                  </a:rPr>
                  <a:t>&gt;</a:t>
                </a:r>
              </a:p>
            </p:txBody>
          </p:sp>
        </mc:Choice>
        <mc:Fallback xmlns="">
          <p:sp>
            <p:nvSpPr>
              <p:cNvPr id="9" name="TextBox 8">
                <a:extLst>
                  <a:ext uri="{FF2B5EF4-FFF2-40B4-BE49-F238E27FC236}">
                    <a16:creationId xmlns:a16="http://schemas.microsoft.com/office/drawing/2014/main" id="{6CA93125-8D20-D74F-B997-E7E62CBDC8A5}"/>
                  </a:ext>
                </a:extLst>
              </p:cNvPr>
              <p:cNvSpPr txBox="1">
                <a:spLocks noRot="1" noChangeAspect="1" noMove="1" noResize="1" noEditPoints="1" noAdjustHandles="1" noChangeArrowheads="1" noChangeShapeType="1" noTextEdit="1"/>
              </p:cNvSpPr>
              <p:nvPr/>
            </p:nvSpPr>
            <p:spPr>
              <a:xfrm>
                <a:off x="3864430" y="4413151"/>
                <a:ext cx="8164285" cy="2308324"/>
              </a:xfrm>
              <a:prstGeom prst="rect">
                <a:avLst/>
              </a:prstGeom>
              <a:blipFill>
                <a:blip r:embed="rId3"/>
                <a:stretch>
                  <a:fillRect l="-465" t="-543" b="-2717"/>
                </a:stretch>
              </a:blipFill>
              <a:ln>
                <a:solidFill>
                  <a:schemeClr val="accent1">
                    <a:shade val="50000"/>
                  </a:schemeClr>
                </a:solidFill>
              </a:ln>
            </p:spPr>
            <p:txBody>
              <a:bodyPr/>
              <a:lstStyle/>
              <a:p>
                <a:r>
                  <a:rPr lang="en-US">
                    <a:noFill/>
                  </a:rPr>
                  <a:t> </a:t>
                </a:r>
              </a:p>
            </p:txBody>
          </p:sp>
        </mc:Fallback>
      </mc:AlternateContent>
      <p:sp>
        <p:nvSpPr>
          <p:cNvPr id="15" name="Rectangle 14">
            <a:extLst>
              <a:ext uri="{FF2B5EF4-FFF2-40B4-BE49-F238E27FC236}">
                <a16:creationId xmlns:a16="http://schemas.microsoft.com/office/drawing/2014/main" id="{9116B5B2-B26E-A04A-A1AD-5D7B5A87DB0D}"/>
              </a:ext>
            </a:extLst>
          </p:cNvPr>
          <p:cNvSpPr/>
          <p:nvPr/>
        </p:nvSpPr>
        <p:spPr>
          <a:xfrm>
            <a:off x="3864430" y="5223407"/>
            <a:ext cx="2558142"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F1E0E69-ED0B-5E41-8DFA-5354703A34DE}"/>
              </a:ext>
            </a:extLst>
          </p:cNvPr>
          <p:cNvSpPr/>
          <p:nvPr/>
        </p:nvSpPr>
        <p:spPr>
          <a:xfrm>
            <a:off x="6193971" y="5822378"/>
            <a:ext cx="5834744"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4D54A38-4985-4B48-B405-757F863BE744}"/>
              </a:ext>
            </a:extLst>
          </p:cNvPr>
          <p:cNvSpPr/>
          <p:nvPr/>
        </p:nvSpPr>
        <p:spPr>
          <a:xfrm>
            <a:off x="3864430" y="6333149"/>
            <a:ext cx="8164285" cy="34390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ED93ADF9-9C2F-CE4F-B9AD-BCB33DECD341}"/>
              </a:ext>
            </a:extLst>
          </p:cNvPr>
          <p:cNvSpPr/>
          <p:nvPr/>
        </p:nvSpPr>
        <p:spPr>
          <a:xfrm>
            <a:off x="288480" y="3504055"/>
            <a:ext cx="136614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altLang="zh-CHS" dirty="0">
                <a:latin typeface="Consolas" panose="020B0609020204030204" pitchFamily="49" charset="0"/>
                <a:cs typeface="Consolas" panose="020B0609020204030204" pitchFamily="49" charset="0"/>
              </a:rPr>
              <a:t>&gt;</a:t>
            </a:r>
            <a:endParaRPr lang="en-US" dirty="0">
              <a:latin typeface="Courier" pitchFamily="2" charset="0"/>
            </a:endParaRPr>
          </a:p>
        </p:txBody>
      </p:sp>
      <p:sp>
        <p:nvSpPr>
          <p:cNvPr id="19" name="Rounded Rectangle 18">
            <a:extLst>
              <a:ext uri="{FF2B5EF4-FFF2-40B4-BE49-F238E27FC236}">
                <a16:creationId xmlns:a16="http://schemas.microsoft.com/office/drawing/2014/main" id="{C10FD6CD-69A0-C64F-8C45-4B1511775451}"/>
              </a:ext>
            </a:extLst>
          </p:cNvPr>
          <p:cNvSpPr/>
          <p:nvPr/>
        </p:nvSpPr>
        <p:spPr>
          <a:xfrm>
            <a:off x="288480" y="4228094"/>
            <a:ext cx="1366149" cy="3701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cs typeface="Consolas" panose="020B0609020204030204" pitchFamily="49" charset="0"/>
              </a:rPr>
              <a:t>&lt;</a:t>
            </a:r>
            <a:r>
              <a:rPr lang="en-US" altLang="zh-CHS" dirty="0" err="1">
                <a:latin typeface="Consolas" panose="020B0609020204030204" pitchFamily="49" charset="0"/>
                <a:cs typeface="Consolas" panose="020B0609020204030204" pitchFamily="49" charset="0"/>
              </a:rPr>
              <a:t>if_stmt</a:t>
            </a:r>
            <a:r>
              <a:rPr lang="en-US" altLang="zh-CHS" dirty="0">
                <a:latin typeface="Consolas" panose="020B0609020204030204" pitchFamily="49" charset="0"/>
                <a:cs typeface="Consolas" panose="020B0609020204030204" pitchFamily="49" charset="0"/>
              </a:rPr>
              <a:t>&gt;</a:t>
            </a:r>
            <a:endParaRPr lang="en-US" dirty="0">
              <a:latin typeface="Courier" pitchFamily="2" charset="0"/>
            </a:endParaRPr>
          </a:p>
        </p:txBody>
      </p:sp>
      <p:sp>
        <p:nvSpPr>
          <p:cNvPr id="20" name="Rounded Rectangle 19">
            <a:extLst>
              <a:ext uri="{FF2B5EF4-FFF2-40B4-BE49-F238E27FC236}">
                <a16:creationId xmlns:a16="http://schemas.microsoft.com/office/drawing/2014/main" id="{B1088DD6-9220-D845-A636-F63AD3271772}"/>
              </a:ext>
            </a:extLst>
          </p:cNvPr>
          <p:cNvSpPr/>
          <p:nvPr/>
        </p:nvSpPr>
        <p:spPr>
          <a:xfrm>
            <a:off x="734798" y="5146364"/>
            <a:ext cx="359229" cy="3701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21" name="Rounded Rectangle 20">
            <a:extLst>
              <a:ext uri="{FF2B5EF4-FFF2-40B4-BE49-F238E27FC236}">
                <a16:creationId xmlns:a16="http://schemas.microsoft.com/office/drawing/2014/main" id="{4D834B18-42C4-1F4D-82E8-801F6081DED0}"/>
              </a:ext>
            </a:extLst>
          </p:cNvPr>
          <p:cNvSpPr/>
          <p:nvPr/>
        </p:nvSpPr>
        <p:spPr>
          <a:xfrm>
            <a:off x="2367650" y="5146364"/>
            <a:ext cx="359229" cy="3701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22" name="Rounded Rectangle 21">
            <a:extLst>
              <a:ext uri="{FF2B5EF4-FFF2-40B4-BE49-F238E27FC236}">
                <a16:creationId xmlns:a16="http://schemas.microsoft.com/office/drawing/2014/main" id="{0B2B1DD9-1252-9A44-A9FE-05C8AAB253DD}"/>
              </a:ext>
            </a:extLst>
          </p:cNvPr>
          <p:cNvSpPr/>
          <p:nvPr/>
        </p:nvSpPr>
        <p:spPr>
          <a:xfrm>
            <a:off x="1211054" y="5146364"/>
            <a:ext cx="1047743" cy="3701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nsolas" panose="020B0609020204030204" pitchFamily="49" charset="0"/>
                <a:cs typeface="Consolas" panose="020B0609020204030204" pitchFamily="49" charset="0"/>
              </a:rPr>
              <a:t>&lt;</a:t>
            </a:r>
            <a:r>
              <a:rPr lang="en-US" dirty="0">
                <a:latin typeface="Consolas" panose="020B0609020204030204" pitchFamily="49" charset="0"/>
                <a:cs typeface="Consolas" panose="020B0609020204030204" pitchFamily="49" charset="0"/>
              </a:rPr>
              <a:t>expr</a:t>
            </a:r>
            <a:r>
              <a:rPr lang="en-US" altLang="zh-CHS" dirty="0">
                <a:latin typeface="Consolas" panose="020B0609020204030204" pitchFamily="49" charset="0"/>
                <a:cs typeface="Consolas" panose="020B0609020204030204" pitchFamily="49" charset="0"/>
              </a:rPr>
              <a:t>&gt;</a:t>
            </a:r>
            <a:endParaRPr lang="en-US" dirty="0">
              <a:latin typeface="Consolas" panose="020B0609020204030204" pitchFamily="49" charset="0"/>
              <a:cs typeface="Consolas" panose="020B0609020204030204" pitchFamily="49" charset="0"/>
            </a:endParaRPr>
          </a:p>
        </p:txBody>
      </p:sp>
      <p:sp>
        <p:nvSpPr>
          <p:cNvPr id="23" name="Rounded Rectangle 22">
            <a:extLst>
              <a:ext uri="{FF2B5EF4-FFF2-40B4-BE49-F238E27FC236}">
                <a16:creationId xmlns:a16="http://schemas.microsoft.com/office/drawing/2014/main" id="{1BF09433-401A-984F-8739-B4DF38731696}"/>
              </a:ext>
            </a:extLst>
          </p:cNvPr>
          <p:cNvSpPr/>
          <p:nvPr/>
        </p:nvSpPr>
        <p:spPr>
          <a:xfrm>
            <a:off x="108870" y="5137190"/>
            <a:ext cx="498021" cy="3701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sp>
        <p:nvSpPr>
          <p:cNvPr id="24" name="Rounded Rectangle 23">
            <a:extLst>
              <a:ext uri="{FF2B5EF4-FFF2-40B4-BE49-F238E27FC236}">
                <a16:creationId xmlns:a16="http://schemas.microsoft.com/office/drawing/2014/main" id="{487E47D8-832A-4245-83E4-063907B39528}"/>
              </a:ext>
            </a:extLst>
          </p:cNvPr>
          <p:cNvSpPr/>
          <p:nvPr/>
        </p:nvSpPr>
        <p:spPr>
          <a:xfrm>
            <a:off x="2356766" y="5726093"/>
            <a:ext cx="136614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stmt</a:t>
            </a:r>
            <a:r>
              <a:rPr lang="en-US" altLang="zh-CHS" dirty="0">
                <a:latin typeface="Consolas" panose="020B0609020204030204" pitchFamily="49" charset="0"/>
                <a:cs typeface="Consolas" panose="020B0609020204030204" pitchFamily="49" charset="0"/>
              </a:rPr>
              <a:t>&gt;</a:t>
            </a:r>
            <a:endParaRPr lang="en-US" dirty="0">
              <a:latin typeface="Courier" pitchFamily="2" charset="0"/>
            </a:endParaRPr>
          </a:p>
        </p:txBody>
      </p:sp>
      <p:cxnSp>
        <p:nvCxnSpPr>
          <p:cNvPr id="27" name="Straight Arrow Connector 26">
            <a:extLst>
              <a:ext uri="{FF2B5EF4-FFF2-40B4-BE49-F238E27FC236}">
                <a16:creationId xmlns:a16="http://schemas.microsoft.com/office/drawing/2014/main" id="{2EDC2379-1FE5-1F41-BBAB-288A84A19B75}"/>
              </a:ext>
            </a:extLst>
          </p:cNvPr>
          <p:cNvCxnSpPr>
            <a:cxnSpLocks/>
            <a:endCxn id="23" idx="0"/>
          </p:cNvCxnSpPr>
          <p:nvPr/>
        </p:nvCxnSpPr>
        <p:spPr>
          <a:xfrm flipH="1">
            <a:off x="357881" y="4598208"/>
            <a:ext cx="613674" cy="538982"/>
          </a:xfrm>
          <a:prstGeom prst="straightConnector1">
            <a:avLst/>
          </a:prstGeom>
          <a:ln w="3492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FA99506-BA10-C846-AB7E-903AED3527AD}"/>
              </a:ext>
            </a:extLst>
          </p:cNvPr>
          <p:cNvCxnSpPr>
            <a:cxnSpLocks/>
            <a:stCxn id="19" idx="2"/>
            <a:endCxn id="20" idx="0"/>
          </p:cNvCxnSpPr>
          <p:nvPr/>
        </p:nvCxnSpPr>
        <p:spPr>
          <a:xfrm flipH="1">
            <a:off x="914413" y="4598208"/>
            <a:ext cx="57142" cy="548156"/>
          </a:xfrm>
          <a:prstGeom prst="straightConnector1">
            <a:avLst/>
          </a:prstGeom>
          <a:ln w="3492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93D5218-5C70-FF48-BCAF-1DC9918AE44D}"/>
              </a:ext>
            </a:extLst>
          </p:cNvPr>
          <p:cNvCxnSpPr>
            <a:cxnSpLocks/>
            <a:endCxn id="22" idx="0"/>
          </p:cNvCxnSpPr>
          <p:nvPr/>
        </p:nvCxnSpPr>
        <p:spPr>
          <a:xfrm>
            <a:off x="971555" y="4598208"/>
            <a:ext cx="763371" cy="548156"/>
          </a:xfrm>
          <a:prstGeom prst="straightConnector1">
            <a:avLst/>
          </a:prstGeom>
          <a:ln w="3492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D857EC3-707E-2E4D-B4C3-9F04D259F8C7}"/>
              </a:ext>
            </a:extLst>
          </p:cNvPr>
          <p:cNvCxnSpPr>
            <a:cxnSpLocks/>
            <a:endCxn id="21" idx="0"/>
          </p:cNvCxnSpPr>
          <p:nvPr/>
        </p:nvCxnSpPr>
        <p:spPr>
          <a:xfrm>
            <a:off x="971555" y="4598208"/>
            <a:ext cx="1575710" cy="548156"/>
          </a:xfrm>
          <a:prstGeom prst="straightConnector1">
            <a:avLst/>
          </a:prstGeom>
          <a:ln w="3492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urved Connector 39">
            <a:extLst>
              <a:ext uri="{FF2B5EF4-FFF2-40B4-BE49-F238E27FC236}">
                <a16:creationId xmlns:a16="http://schemas.microsoft.com/office/drawing/2014/main" id="{828F332F-B03D-D546-B478-99DE90E0358D}"/>
              </a:ext>
            </a:extLst>
          </p:cNvPr>
          <p:cNvCxnSpPr>
            <a:cxnSpLocks/>
            <a:stCxn id="18" idx="2"/>
            <a:endCxn id="24" idx="0"/>
          </p:cNvCxnSpPr>
          <p:nvPr/>
        </p:nvCxnSpPr>
        <p:spPr>
          <a:xfrm rot="16200000" flipH="1">
            <a:off x="1079736" y="3765988"/>
            <a:ext cx="1851924" cy="2068286"/>
          </a:xfrm>
          <a:prstGeom prst="curvedConnector3">
            <a:avLst>
              <a:gd name="adj1" fmla="val 944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233B8C38-1DDD-4E42-98A7-C0578C6D46DC}"/>
              </a:ext>
            </a:extLst>
          </p:cNvPr>
          <p:cNvSpPr/>
          <p:nvPr/>
        </p:nvSpPr>
        <p:spPr>
          <a:xfrm>
            <a:off x="8270405" y="1382485"/>
            <a:ext cx="3518823" cy="1611085"/>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51FB6E7-AAAD-094F-9940-D9ED94638E10}"/>
              </a:ext>
            </a:extLst>
          </p:cNvPr>
          <p:cNvSpPr/>
          <p:nvPr/>
        </p:nvSpPr>
        <p:spPr>
          <a:xfrm>
            <a:off x="9481457" y="1028859"/>
            <a:ext cx="2307771" cy="353626"/>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313A6B2B-AC73-F14D-B349-7C555FA3676A}"/>
              </a:ext>
            </a:extLst>
          </p:cNvPr>
          <p:cNvCxnSpPr/>
          <p:nvPr/>
        </p:nvCxnSpPr>
        <p:spPr>
          <a:xfrm>
            <a:off x="8490857" y="1230087"/>
            <a:ext cx="892629" cy="0"/>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5032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a:t>
            </a:r>
            <a:r>
              <a:rPr lang="en-US" altLang="zh-CN" sz="2500" dirty="0"/>
              <a: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a:t>
            </a:r>
            <a:r>
              <a:rPr lang="en-US" altLang="zh-CN" sz="2500" dirty="0"/>
              <a:t>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4" name="Rounded Rectangle 13">
            <a:extLst>
              <a:ext uri="{FF2B5EF4-FFF2-40B4-BE49-F238E27FC236}">
                <a16:creationId xmlns:a16="http://schemas.microsoft.com/office/drawing/2014/main" id="{15B699CE-EA6C-A34A-BD93-58F1E911A5BD}"/>
              </a:ext>
            </a:extLst>
          </p:cNvPr>
          <p:cNvSpPr/>
          <p:nvPr/>
        </p:nvSpPr>
        <p:spPr>
          <a:xfrm>
            <a:off x="8216004" y="3305039"/>
            <a:ext cx="123553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if_stmt</a:t>
            </a:r>
            <a:endParaRPr lang="en-US" dirty="0">
              <a:latin typeface="Courier" pitchFamily="2" charset="0"/>
            </a:endParaRP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14" idx="0"/>
          </p:cNvCxnSpPr>
          <p:nvPr/>
        </p:nvCxnSpPr>
        <p:spPr>
          <a:xfrm>
            <a:off x="8763011" y="2847462"/>
            <a:ext cx="70758"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50" name="Rounded Rectangle 49">
            <a:extLst>
              <a:ext uri="{FF2B5EF4-FFF2-40B4-BE49-F238E27FC236}">
                <a16:creationId xmlns:a16="http://schemas.microsoft.com/office/drawing/2014/main" id="{F6B3269A-FC5D-6945-A3DB-D28F7E73FCC1}"/>
              </a:ext>
            </a:extLst>
          </p:cNvPr>
          <p:cNvSpPr/>
          <p:nvPr/>
        </p:nvSpPr>
        <p:spPr>
          <a:xfrm>
            <a:off x="6667512" y="4132730"/>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1" name="Rounded Rectangle 50">
            <a:extLst>
              <a:ext uri="{FF2B5EF4-FFF2-40B4-BE49-F238E27FC236}">
                <a16:creationId xmlns:a16="http://schemas.microsoft.com/office/drawing/2014/main" id="{E88A9089-9CC7-9647-9332-7923CCE7B2A6}"/>
              </a:ext>
            </a:extLst>
          </p:cNvPr>
          <p:cNvSpPr/>
          <p:nvPr/>
        </p:nvSpPr>
        <p:spPr>
          <a:xfrm>
            <a:off x="9024269" y="4130887"/>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2" name="Rounded Rectangle 51">
            <a:extLst>
              <a:ext uri="{FF2B5EF4-FFF2-40B4-BE49-F238E27FC236}">
                <a16:creationId xmlns:a16="http://schemas.microsoft.com/office/drawing/2014/main" id="{61F53D91-D589-A84B-B11A-D993DD152ADE}"/>
              </a:ext>
            </a:extLst>
          </p:cNvPr>
          <p:cNvSpPr/>
          <p:nvPr/>
        </p:nvSpPr>
        <p:spPr>
          <a:xfrm>
            <a:off x="7573748" y="4130887"/>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expr</a:t>
            </a:r>
          </a:p>
        </p:txBody>
      </p:sp>
      <p:sp>
        <p:nvSpPr>
          <p:cNvPr id="53" name="Rounded Rectangle 52">
            <a:extLst>
              <a:ext uri="{FF2B5EF4-FFF2-40B4-BE49-F238E27FC236}">
                <a16:creationId xmlns:a16="http://schemas.microsoft.com/office/drawing/2014/main" id="{BFE9C06F-8760-CC43-97E4-CE1424C1624B}"/>
              </a:ext>
            </a:extLst>
          </p:cNvPr>
          <p:cNvSpPr/>
          <p:nvPr/>
        </p:nvSpPr>
        <p:spPr>
          <a:xfrm>
            <a:off x="5693238" y="4132730"/>
            <a:ext cx="517068"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cxnSp>
        <p:nvCxnSpPr>
          <p:cNvPr id="54" name="Straight Arrow Connector 53">
            <a:extLst>
              <a:ext uri="{FF2B5EF4-FFF2-40B4-BE49-F238E27FC236}">
                <a16:creationId xmlns:a16="http://schemas.microsoft.com/office/drawing/2014/main" id="{4CEE7407-99E0-D648-87D5-9A812AABF518}"/>
              </a:ext>
            </a:extLst>
          </p:cNvPr>
          <p:cNvCxnSpPr>
            <a:cxnSpLocks/>
            <a:stCxn id="14" idx="2"/>
            <a:endCxn id="49" idx="0"/>
          </p:cNvCxnSpPr>
          <p:nvPr/>
        </p:nvCxnSpPr>
        <p:spPr>
          <a:xfrm>
            <a:off x="8833769" y="3675153"/>
            <a:ext cx="1992086"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B1A26A7-C903-F946-B9F7-A34EF81C3098}"/>
              </a:ext>
            </a:extLst>
          </p:cNvPr>
          <p:cNvCxnSpPr>
            <a:cxnSpLocks/>
            <a:stCxn id="14" idx="2"/>
            <a:endCxn id="51" idx="0"/>
          </p:cNvCxnSpPr>
          <p:nvPr/>
        </p:nvCxnSpPr>
        <p:spPr>
          <a:xfrm>
            <a:off x="8833769" y="3675153"/>
            <a:ext cx="370115"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8C8E30E-9CE6-CF4E-A1C4-777CD1EA3F58}"/>
              </a:ext>
            </a:extLst>
          </p:cNvPr>
          <p:cNvCxnSpPr>
            <a:cxnSpLocks/>
            <a:stCxn id="14" idx="2"/>
            <a:endCxn id="52" idx="0"/>
          </p:cNvCxnSpPr>
          <p:nvPr/>
        </p:nvCxnSpPr>
        <p:spPr>
          <a:xfrm flipH="1">
            <a:off x="8025505" y="3675153"/>
            <a:ext cx="808264"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FA4BC1F-0BD6-844F-ACE1-E266C3F147C7}"/>
              </a:ext>
            </a:extLst>
          </p:cNvPr>
          <p:cNvCxnSpPr>
            <a:cxnSpLocks/>
            <a:stCxn id="14" idx="2"/>
            <a:endCxn id="50" idx="0"/>
          </p:cNvCxnSpPr>
          <p:nvPr/>
        </p:nvCxnSpPr>
        <p:spPr>
          <a:xfrm flipH="1">
            <a:off x="6847127" y="3675153"/>
            <a:ext cx="198664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C6EC24D-45D3-A240-BA6D-758945A3DAD6}"/>
              </a:ext>
            </a:extLst>
          </p:cNvPr>
          <p:cNvCxnSpPr>
            <a:cxnSpLocks/>
            <a:stCxn id="14" idx="2"/>
            <a:endCxn id="53" idx="0"/>
          </p:cNvCxnSpPr>
          <p:nvPr/>
        </p:nvCxnSpPr>
        <p:spPr>
          <a:xfrm flipH="1">
            <a:off x="5951772" y="3675153"/>
            <a:ext cx="2881997"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23</a:t>
            </a:fld>
            <a:endParaRPr lang="en-US"/>
          </a:p>
        </p:txBody>
      </p:sp>
    </p:spTree>
    <p:extLst>
      <p:ext uri="{BB962C8B-B14F-4D97-AF65-F5344CB8AC3E}">
        <p14:creationId xmlns:p14="http://schemas.microsoft.com/office/powerpoint/2010/main" val="2969268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(1)</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4" name="Rounded Rectangle 13">
            <a:extLst>
              <a:ext uri="{FF2B5EF4-FFF2-40B4-BE49-F238E27FC236}">
                <a16:creationId xmlns:a16="http://schemas.microsoft.com/office/drawing/2014/main" id="{15B699CE-EA6C-A34A-BD93-58F1E911A5BD}"/>
              </a:ext>
            </a:extLst>
          </p:cNvPr>
          <p:cNvSpPr/>
          <p:nvPr/>
        </p:nvSpPr>
        <p:spPr>
          <a:xfrm>
            <a:off x="8216004" y="3305039"/>
            <a:ext cx="123553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if_stmt</a:t>
            </a:r>
            <a:endParaRPr lang="en-US" dirty="0">
              <a:latin typeface="Courier" pitchFamily="2" charset="0"/>
            </a:endParaRP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14" idx="0"/>
          </p:cNvCxnSpPr>
          <p:nvPr/>
        </p:nvCxnSpPr>
        <p:spPr>
          <a:xfrm>
            <a:off x="8763011" y="2847462"/>
            <a:ext cx="70758"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50" name="Rounded Rectangle 49">
            <a:extLst>
              <a:ext uri="{FF2B5EF4-FFF2-40B4-BE49-F238E27FC236}">
                <a16:creationId xmlns:a16="http://schemas.microsoft.com/office/drawing/2014/main" id="{F6B3269A-FC5D-6945-A3DB-D28F7E73FCC1}"/>
              </a:ext>
            </a:extLst>
          </p:cNvPr>
          <p:cNvSpPr/>
          <p:nvPr/>
        </p:nvSpPr>
        <p:spPr>
          <a:xfrm>
            <a:off x="6667512" y="4132730"/>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1" name="Rounded Rectangle 50">
            <a:extLst>
              <a:ext uri="{FF2B5EF4-FFF2-40B4-BE49-F238E27FC236}">
                <a16:creationId xmlns:a16="http://schemas.microsoft.com/office/drawing/2014/main" id="{E88A9089-9CC7-9647-9332-7923CCE7B2A6}"/>
              </a:ext>
            </a:extLst>
          </p:cNvPr>
          <p:cNvSpPr/>
          <p:nvPr/>
        </p:nvSpPr>
        <p:spPr>
          <a:xfrm>
            <a:off x="9024269" y="4130887"/>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2" name="Rounded Rectangle 51">
            <a:extLst>
              <a:ext uri="{FF2B5EF4-FFF2-40B4-BE49-F238E27FC236}">
                <a16:creationId xmlns:a16="http://schemas.microsoft.com/office/drawing/2014/main" id="{61F53D91-D589-A84B-B11A-D993DD152ADE}"/>
              </a:ext>
            </a:extLst>
          </p:cNvPr>
          <p:cNvSpPr/>
          <p:nvPr/>
        </p:nvSpPr>
        <p:spPr>
          <a:xfrm>
            <a:off x="7573748" y="4130887"/>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expr</a:t>
            </a:r>
          </a:p>
        </p:txBody>
      </p:sp>
      <p:sp>
        <p:nvSpPr>
          <p:cNvPr id="53" name="Rounded Rectangle 52">
            <a:extLst>
              <a:ext uri="{FF2B5EF4-FFF2-40B4-BE49-F238E27FC236}">
                <a16:creationId xmlns:a16="http://schemas.microsoft.com/office/drawing/2014/main" id="{BFE9C06F-8760-CC43-97E4-CE1424C1624B}"/>
              </a:ext>
            </a:extLst>
          </p:cNvPr>
          <p:cNvSpPr/>
          <p:nvPr/>
        </p:nvSpPr>
        <p:spPr>
          <a:xfrm>
            <a:off x="5693238" y="4132730"/>
            <a:ext cx="517068"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cxnSp>
        <p:nvCxnSpPr>
          <p:cNvPr id="54" name="Straight Arrow Connector 53">
            <a:extLst>
              <a:ext uri="{FF2B5EF4-FFF2-40B4-BE49-F238E27FC236}">
                <a16:creationId xmlns:a16="http://schemas.microsoft.com/office/drawing/2014/main" id="{4CEE7407-99E0-D648-87D5-9A812AABF518}"/>
              </a:ext>
            </a:extLst>
          </p:cNvPr>
          <p:cNvCxnSpPr>
            <a:cxnSpLocks/>
            <a:stCxn id="14" idx="2"/>
            <a:endCxn id="49" idx="0"/>
          </p:cNvCxnSpPr>
          <p:nvPr/>
        </p:nvCxnSpPr>
        <p:spPr>
          <a:xfrm>
            <a:off x="8833769" y="3675153"/>
            <a:ext cx="1992086"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B1A26A7-C903-F946-B9F7-A34EF81C3098}"/>
              </a:ext>
            </a:extLst>
          </p:cNvPr>
          <p:cNvCxnSpPr>
            <a:cxnSpLocks/>
            <a:stCxn id="14" idx="2"/>
            <a:endCxn id="51" idx="0"/>
          </p:cNvCxnSpPr>
          <p:nvPr/>
        </p:nvCxnSpPr>
        <p:spPr>
          <a:xfrm>
            <a:off x="8833769" y="3675153"/>
            <a:ext cx="370115"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8C8E30E-9CE6-CF4E-A1C4-777CD1EA3F58}"/>
              </a:ext>
            </a:extLst>
          </p:cNvPr>
          <p:cNvCxnSpPr>
            <a:cxnSpLocks/>
            <a:stCxn id="14" idx="2"/>
            <a:endCxn id="52" idx="0"/>
          </p:cNvCxnSpPr>
          <p:nvPr/>
        </p:nvCxnSpPr>
        <p:spPr>
          <a:xfrm flipH="1">
            <a:off x="8025505" y="3675153"/>
            <a:ext cx="808264"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FA4BC1F-0BD6-844F-ACE1-E266C3F147C7}"/>
              </a:ext>
            </a:extLst>
          </p:cNvPr>
          <p:cNvCxnSpPr>
            <a:cxnSpLocks/>
            <a:stCxn id="14" idx="2"/>
            <a:endCxn id="50" idx="0"/>
          </p:cNvCxnSpPr>
          <p:nvPr/>
        </p:nvCxnSpPr>
        <p:spPr>
          <a:xfrm flipH="1">
            <a:off x="6847127" y="3675153"/>
            <a:ext cx="198664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C6EC24D-45D3-A240-BA6D-758945A3DAD6}"/>
              </a:ext>
            </a:extLst>
          </p:cNvPr>
          <p:cNvCxnSpPr>
            <a:cxnSpLocks/>
            <a:stCxn id="14" idx="2"/>
            <a:endCxn id="53" idx="0"/>
          </p:cNvCxnSpPr>
          <p:nvPr/>
        </p:nvCxnSpPr>
        <p:spPr>
          <a:xfrm flipH="1">
            <a:off x="5951772" y="3675153"/>
            <a:ext cx="2881997"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24</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dirty="0"/>
              <a:t> </a:t>
            </a:r>
            <a:r>
              <a:rPr lang="en-US" altLang="zh-CHS" sz="2400" dirty="0"/>
              <a:t>no</a:t>
            </a:r>
            <a:r>
              <a:rPr lang="zh-CHS" altLang="en-US" sz="2400" dirty="0"/>
              <a:t> </a:t>
            </a:r>
            <a:r>
              <a:rPr lang="en-US" altLang="zh-CHS" sz="2400" dirty="0"/>
              <a:t>viable</a:t>
            </a:r>
            <a:r>
              <a:rPr lang="zh-CHS" altLang="en-US" sz="2400" dirty="0"/>
              <a:t> </a:t>
            </a:r>
            <a:r>
              <a:rPr lang="en-US" altLang="zh-CHS" sz="2400" dirty="0"/>
              <a:t>transformations</a:t>
            </a:r>
          </a:p>
          <a:p>
            <a:r>
              <a:rPr lang="zh-CHS" altLang="en-US" sz="2400" dirty="0"/>
              <a:t> </a:t>
            </a:r>
            <a:endParaRPr lang="en-US" altLang="zh-CHS" sz="2400" dirty="0"/>
          </a:p>
          <a:p>
            <a:r>
              <a:rPr lang="en-US" altLang="zh-CHS" sz="2400" b="1" dirty="0">
                <a:solidFill>
                  <a:schemeClr val="tx1"/>
                </a:solidFill>
              </a:rPr>
              <a:t>result:</a:t>
            </a:r>
            <a:endParaRPr lang="en-US" altLang="zh-CHS" sz="2400" dirty="0"/>
          </a:p>
          <a:p>
            <a:endParaRPr lang="en-US" altLang="zh-CHS" sz="2400" dirty="0">
              <a:solidFill>
                <a:schemeClr val="tx1"/>
              </a:solidFill>
            </a:endParaRPr>
          </a:p>
          <a:p>
            <a:endParaRPr lang="en-US" altLang="zh-CHS" sz="2400" dirty="0"/>
          </a:p>
        </p:txBody>
      </p:sp>
    </p:spTree>
    <p:extLst>
      <p:ext uri="{BB962C8B-B14F-4D97-AF65-F5344CB8AC3E}">
        <p14:creationId xmlns:p14="http://schemas.microsoft.com/office/powerpoint/2010/main" val="1547939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(2)</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4" name="Rounded Rectangle 13">
            <a:extLst>
              <a:ext uri="{FF2B5EF4-FFF2-40B4-BE49-F238E27FC236}">
                <a16:creationId xmlns:a16="http://schemas.microsoft.com/office/drawing/2014/main" id="{15B699CE-EA6C-A34A-BD93-58F1E911A5BD}"/>
              </a:ext>
            </a:extLst>
          </p:cNvPr>
          <p:cNvSpPr/>
          <p:nvPr/>
        </p:nvSpPr>
        <p:spPr>
          <a:xfrm>
            <a:off x="8216004" y="3305039"/>
            <a:ext cx="123553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if_stmt</a:t>
            </a:r>
            <a:endParaRPr lang="en-US" dirty="0">
              <a:latin typeface="Courier" pitchFamily="2" charset="0"/>
            </a:endParaRP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14" idx="0"/>
          </p:cNvCxnSpPr>
          <p:nvPr/>
        </p:nvCxnSpPr>
        <p:spPr>
          <a:xfrm>
            <a:off x="8763011" y="2847462"/>
            <a:ext cx="70758"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50" name="Rounded Rectangle 49">
            <a:extLst>
              <a:ext uri="{FF2B5EF4-FFF2-40B4-BE49-F238E27FC236}">
                <a16:creationId xmlns:a16="http://schemas.microsoft.com/office/drawing/2014/main" id="{F6B3269A-FC5D-6945-A3DB-D28F7E73FCC1}"/>
              </a:ext>
            </a:extLst>
          </p:cNvPr>
          <p:cNvSpPr/>
          <p:nvPr/>
        </p:nvSpPr>
        <p:spPr>
          <a:xfrm>
            <a:off x="6667512" y="4132730"/>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1" name="Rounded Rectangle 50">
            <a:extLst>
              <a:ext uri="{FF2B5EF4-FFF2-40B4-BE49-F238E27FC236}">
                <a16:creationId xmlns:a16="http://schemas.microsoft.com/office/drawing/2014/main" id="{E88A9089-9CC7-9647-9332-7923CCE7B2A6}"/>
              </a:ext>
            </a:extLst>
          </p:cNvPr>
          <p:cNvSpPr/>
          <p:nvPr/>
        </p:nvSpPr>
        <p:spPr>
          <a:xfrm>
            <a:off x="9024269" y="4130887"/>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2" name="Rounded Rectangle 51">
            <a:extLst>
              <a:ext uri="{FF2B5EF4-FFF2-40B4-BE49-F238E27FC236}">
                <a16:creationId xmlns:a16="http://schemas.microsoft.com/office/drawing/2014/main" id="{61F53D91-D589-A84B-B11A-D993DD152ADE}"/>
              </a:ext>
            </a:extLst>
          </p:cNvPr>
          <p:cNvSpPr/>
          <p:nvPr/>
        </p:nvSpPr>
        <p:spPr>
          <a:xfrm>
            <a:off x="7573748" y="4130887"/>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expr</a:t>
            </a:r>
          </a:p>
        </p:txBody>
      </p:sp>
      <p:sp>
        <p:nvSpPr>
          <p:cNvPr id="53" name="Rounded Rectangle 52">
            <a:extLst>
              <a:ext uri="{FF2B5EF4-FFF2-40B4-BE49-F238E27FC236}">
                <a16:creationId xmlns:a16="http://schemas.microsoft.com/office/drawing/2014/main" id="{BFE9C06F-8760-CC43-97E4-CE1424C1624B}"/>
              </a:ext>
            </a:extLst>
          </p:cNvPr>
          <p:cNvSpPr/>
          <p:nvPr/>
        </p:nvSpPr>
        <p:spPr>
          <a:xfrm>
            <a:off x="5693238" y="4132730"/>
            <a:ext cx="517068"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cxnSp>
        <p:nvCxnSpPr>
          <p:cNvPr id="54" name="Straight Arrow Connector 53">
            <a:extLst>
              <a:ext uri="{FF2B5EF4-FFF2-40B4-BE49-F238E27FC236}">
                <a16:creationId xmlns:a16="http://schemas.microsoft.com/office/drawing/2014/main" id="{4CEE7407-99E0-D648-87D5-9A812AABF518}"/>
              </a:ext>
            </a:extLst>
          </p:cNvPr>
          <p:cNvCxnSpPr>
            <a:cxnSpLocks/>
            <a:stCxn id="14" idx="2"/>
            <a:endCxn id="49" idx="0"/>
          </p:cNvCxnSpPr>
          <p:nvPr/>
        </p:nvCxnSpPr>
        <p:spPr>
          <a:xfrm>
            <a:off x="8833769" y="3675153"/>
            <a:ext cx="1992086"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B1A26A7-C903-F946-B9F7-A34EF81C3098}"/>
              </a:ext>
            </a:extLst>
          </p:cNvPr>
          <p:cNvCxnSpPr>
            <a:cxnSpLocks/>
            <a:stCxn id="14" idx="2"/>
            <a:endCxn id="51" idx="0"/>
          </p:cNvCxnSpPr>
          <p:nvPr/>
        </p:nvCxnSpPr>
        <p:spPr>
          <a:xfrm>
            <a:off x="8833769" y="3675153"/>
            <a:ext cx="370115"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8C8E30E-9CE6-CF4E-A1C4-777CD1EA3F58}"/>
              </a:ext>
            </a:extLst>
          </p:cNvPr>
          <p:cNvCxnSpPr>
            <a:cxnSpLocks/>
            <a:stCxn id="14" idx="2"/>
            <a:endCxn id="52" idx="0"/>
          </p:cNvCxnSpPr>
          <p:nvPr/>
        </p:nvCxnSpPr>
        <p:spPr>
          <a:xfrm flipH="1">
            <a:off x="8025505" y="3675153"/>
            <a:ext cx="808264"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FA4BC1F-0BD6-844F-ACE1-E266C3F147C7}"/>
              </a:ext>
            </a:extLst>
          </p:cNvPr>
          <p:cNvCxnSpPr>
            <a:cxnSpLocks/>
            <a:stCxn id="14" idx="2"/>
            <a:endCxn id="50" idx="0"/>
          </p:cNvCxnSpPr>
          <p:nvPr/>
        </p:nvCxnSpPr>
        <p:spPr>
          <a:xfrm flipH="1">
            <a:off x="6847127" y="3675153"/>
            <a:ext cx="198664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C6EC24D-45D3-A240-BA6D-758945A3DAD6}"/>
              </a:ext>
            </a:extLst>
          </p:cNvPr>
          <p:cNvCxnSpPr>
            <a:cxnSpLocks/>
            <a:stCxn id="14" idx="2"/>
            <a:endCxn id="53" idx="0"/>
          </p:cNvCxnSpPr>
          <p:nvPr/>
        </p:nvCxnSpPr>
        <p:spPr>
          <a:xfrm flipH="1">
            <a:off x="5951772" y="3675153"/>
            <a:ext cx="2881997"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25</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descendant</a:t>
            </a:r>
          </a:p>
          <a:p>
            <a:r>
              <a:rPr lang="zh-CHS" altLang="en-US" sz="2400" b="1" dirty="0">
                <a:solidFill>
                  <a:schemeClr val="bg1"/>
                </a:solidFill>
              </a:rPr>
              <a:t> </a:t>
            </a:r>
            <a:endParaRPr lang="en-US" altLang="zh-CHS" sz="2400" b="1" dirty="0">
              <a:solidFill>
                <a:schemeClr val="bg1"/>
              </a:solidFill>
            </a:endParaRPr>
          </a:p>
          <a:p>
            <a:r>
              <a:rPr lang="en-US" altLang="zh-CHS" sz="2400" b="1" dirty="0">
                <a:solidFill>
                  <a:schemeClr val="tx1"/>
                </a:solidFill>
              </a:rPr>
              <a:t>result:</a:t>
            </a:r>
            <a:endParaRPr lang="en-US" altLang="zh-CHS" sz="2400" dirty="0"/>
          </a:p>
          <a:p>
            <a:endParaRPr lang="en-US" altLang="zh-CHS" sz="2400" dirty="0">
              <a:solidFill>
                <a:schemeClr val="tx1"/>
              </a:solidFill>
            </a:endParaRPr>
          </a:p>
          <a:p>
            <a:endParaRPr lang="en-US" altLang="zh-CHS" sz="2400" dirty="0"/>
          </a:p>
        </p:txBody>
      </p:sp>
    </p:spTree>
    <p:extLst>
      <p:ext uri="{BB962C8B-B14F-4D97-AF65-F5344CB8AC3E}">
        <p14:creationId xmlns:p14="http://schemas.microsoft.com/office/powerpoint/2010/main" val="220327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(2)</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4" name="Rounded Rectangle 13">
            <a:extLst>
              <a:ext uri="{FF2B5EF4-FFF2-40B4-BE49-F238E27FC236}">
                <a16:creationId xmlns:a16="http://schemas.microsoft.com/office/drawing/2014/main" id="{15B699CE-EA6C-A34A-BD93-58F1E911A5BD}"/>
              </a:ext>
            </a:extLst>
          </p:cNvPr>
          <p:cNvSpPr/>
          <p:nvPr/>
        </p:nvSpPr>
        <p:spPr>
          <a:xfrm>
            <a:off x="8216004" y="3305039"/>
            <a:ext cx="123553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if_stmt</a:t>
            </a:r>
            <a:endParaRPr lang="en-US" dirty="0">
              <a:latin typeface="Courier" pitchFamily="2" charset="0"/>
            </a:endParaRP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14" idx="0"/>
          </p:cNvCxnSpPr>
          <p:nvPr/>
        </p:nvCxnSpPr>
        <p:spPr>
          <a:xfrm>
            <a:off x="8763011" y="2847462"/>
            <a:ext cx="70758"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50" name="Rounded Rectangle 49">
            <a:extLst>
              <a:ext uri="{FF2B5EF4-FFF2-40B4-BE49-F238E27FC236}">
                <a16:creationId xmlns:a16="http://schemas.microsoft.com/office/drawing/2014/main" id="{F6B3269A-FC5D-6945-A3DB-D28F7E73FCC1}"/>
              </a:ext>
            </a:extLst>
          </p:cNvPr>
          <p:cNvSpPr/>
          <p:nvPr/>
        </p:nvSpPr>
        <p:spPr>
          <a:xfrm>
            <a:off x="6667512" y="4132730"/>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1" name="Rounded Rectangle 50">
            <a:extLst>
              <a:ext uri="{FF2B5EF4-FFF2-40B4-BE49-F238E27FC236}">
                <a16:creationId xmlns:a16="http://schemas.microsoft.com/office/drawing/2014/main" id="{E88A9089-9CC7-9647-9332-7923CCE7B2A6}"/>
              </a:ext>
            </a:extLst>
          </p:cNvPr>
          <p:cNvSpPr/>
          <p:nvPr/>
        </p:nvSpPr>
        <p:spPr>
          <a:xfrm>
            <a:off x="9024269" y="4130887"/>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2" name="Rounded Rectangle 51">
            <a:extLst>
              <a:ext uri="{FF2B5EF4-FFF2-40B4-BE49-F238E27FC236}">
                <a16:creationId xmlns:a16="http://schemas.microsoft.com/office/drawing/2014/main" id="{61F53D91-D589-A84B-B11A-D993DD152ADE}"/>
              </a:ext>
            </a:extLst>
          </p:cNvPr>
          <p:cNvSpPr/>
          <p:nvPr/>
        </p:nvSpPr>
        <p:spPr>
          <a:xfrm>
            <a:off x="7573748" y="4130887"/>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expr</a:t>
            </a:r>
          </a:p>
        </p:txBody>
      </p:sp>
      <p:sp>
        <p:nvSpPr>
          <p:cNvPr id="53" name="Rounded Rectangle 52">
            <a:extLst>
              <a:ext uri="{FF2B5EF4-FFF2-40B4-BE49-F238E27FC236}">
                <a16:creationId xmlns:a16="http://schemas.microsoft.com/office/drawing/2014/main" id="{BFE9C06F-8760-CC43-97E4-CE1424C1624B}"/>
              </a:ext>
            </a:extLst>
          </p:cNvPr>
          <p:cNvSpPr/>
          <p:nvPr/>
        </p:nvSpPr>
        <p:spPr>
          <a:xfrm>
            <a:off x="5693238" y="4132730"/>
            <a:ext cx="517068"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cxnSp>
        <p:nvCxnSpPr>
          <p:cNvPr id="54" name="Straight Arrow Connector 53">
            <a:extLst>
              <a:ext uri="{FF2B5EF4-FFF2-40B4-BE49-F238E27FC236}">
                <a16:creationId xmlns:a16="http://schemas.microsoft.com/office/drawing/2014/main" id="{4CEE7407-99E0-D648-87D5-9A812AABF518}"/>
              </a:ext>
            </a:extLst>
          </p:cNvPr>
          <p:cNvCxnSpPr>
            <a:cxnSpLocks/>
            <a:stCxn id="14" idx="2"/>
            <a:endCxn id="49" idx="0"/>
          </p:cNvCxnSpPr>
          <p:nvPr/>
        </p:nvCxnSpPr>
        <p:spPr>
          <a:xfrm>
            <a:off x="8833769" y="3675153"/>
            <a:ext cx="1992086"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B1A26A7-C903-F946-B9F7-A34EF81C3098}"/>
              </a:ext>
            </a:extLst>
          </p:cNvPr>
          <p:cNvCxnSpPr>
            <a:cxnSpLocks/>
            <a:stCxn id="14" idx="2"/>
            <a:endCxn id="51" idx="0"/>
          </p:cNvCxnSpPr>
          <p:nvPr/>
        </p:nvCxnSpPr>
        <p:spPr>
          <a:xfrm>
            <a:off x="8833769" y="3675153"/>
            <a:ext cx="370115"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8C8E30E-9CE6-CF4E-A1C4-777CD1EA3F58}"/>
              </a:ext>
            </a:extLst>
          </p:cNvPr>
          <p:cNvCxnSpPr>
            <a:cxnSpLocks/>
            <a:stCxn id="14" idx="2"/>
            <a:endCxn id="52" idx="0"/>
          </p:cNvCxnSpPr>
          <p:nvPr/>
        </p:nvCxnSpPr>
        <p:spPr>
          <a:xfrm flipH="1">
            <a:off x="8025505" y="3675153"/>
            <a:ext cx="808264"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FA4BC1F-0BD6-844F-ACE1-E266C3F147C7}"/>
              </a:ext>
            </a:extLst>
          </p:cNvPr>
          <p:cNvCxnSpPr>
            <a:cxnSpLocks/>
            <a:stCxn id="14" idx="2"/>
            <a:endCxn id="50" idx="0"/>
          </p:cNvCxnSpPr>
          <p:nvPr/>
        </p:nvCxnSpPr>
        <p:spPr>
          <a:xfrm flipH="1">
            <a:off x="6847127" y="3675153"/>
            <a:ext cx="198664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C6EC24D-45D3-A240-BA6D-758945A3DAD6}"/>
              </a:ext>
            </a:extLst>
          </p:cNvPr>
          <p:cNvCxnSpPr>
            <a:cxnSpLocks/>
            <a:stCxn id="14" idx="2"/>
            <a:endCxn id="53" idx="0"/>
          </p:cNvCxnSpPr>
          <p:nvPr/>
        </p:nvCxnSpPr>
        <p:spPr>
          <a:xfrm flipH="1">
            <a:off x="5951772" y="3675153"/>
            <a:ext cx="2881997"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26</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descendant</a:t>
            </a:r>
            <a:r>
              <a:rPr lang="zh-CHS" altLang="en-US" sz="2400" dirty="0">
                <a:solidFill>
                  <a:schemeClr val="bg1"/>
                </a:solidFill>
              </a:rPr>
              <a:t> </a:t>
            </a:r>
            <a:endParaRPr lang="en-US" altLang="zh-CHS" sz="2400" dirty="0">
              <a:solidFill>
                <a:schemeClr val="bg1"/>
              </a:solidFill>
            </a:endParaRPr>
          </a:p>
          <a:p>
            <a:r>
              <a:rPr lang="zh-CHS" altLang="en-US" sz="2400" b="1" dirty="0">
                <a:solidFill>
                  <a:schemeClr val="bg1"/>
                </a:solidFill>
              </a:rPr>
              <a:t> </a:t>
            </a:r>
            <a:endParaRPr lang="en-US" altLang="zh-CHS" sz="2400" b="1" dirty="0">
              <a:solidFill>
                <a:schemeClr val="bg1"/>
              </a:solidFill>
            </a:endParaRPr>
          </a:p>
          <a:p>
            <a:r>
              <a:rPr lang="en-US" altLang="zh-CHS" sz="2400" b="1" dirty="0">
                <a:solidFill>
                  <a:schemeClr val="tx1"/>
                </a:solidFill>
              </a:rPr>
              <a:t>result:</a:t>
            </a:r>
            <a:endParaRPr lang="en-US" altLang="zh-CHS" sz="2400" dirty="0"/>
          </a:p>
          <a:p>
            <a:endParaRPr lang="en-US" altLang="zh-CHS" sz="2400" dirty="0">
              <a:solidFill>
                <a:schemeClr val="tx1"/>
              </a:solidFill>
            </a:endParaRPr>
          </a:p>
          <a:p>
            <a:endParaRPr lang="en-US" altLang="zh-CHS" sz="2400" dirty="0"/>
          </a:p>
        </p:txBody>
      </p:sp>
      <p:cxnSp>
        <p:nvCxnSpPr>
          <p:cNvPr id="19" name="Curved Connector 18">
            <a:extLst>
              <a:ext uri="{FF2B5EF4-FFF2-40B4-BE49-F238E27FC236}">
                <a16:creationId xmlns:a16="http://schemas.microsoft.com/office/drawing/2014/main" id="{0217752E-BD5D-044F-834B-8842FF4631E7}"/>
              </a:ext>
            </a:extLst>
          </p:cNvPr>
          <p:cNvCxnSpPr>
            <a:cxnSpLocks/>
            <a:stCxn id="9" idx="3"/>
            <a:endCxn id="49" idx="3"/>
          </p:cNvCxnSpPr>
          <p:nvPr/>
        </p:nvCxnSpPr>
        <p:spPr>
          <a:xfrm>
            <a:off x="11832784" y="1834714"/>
            <a:ext cx="12700" cy="2483073"/>
          </a:xfrm>
          <a:prstGeom prst="curvedConnector3">
            <a:avLst>
              <a:gd name="adj1" fmla="val 2400000"/>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B098A4E-28A0-D244-B178-71B6A297CBFC}"/>
              </a:ext>
            </a:extLst>
          </p:cNvPr>
          <p:cNvSpPr txBox="1"/>
          <p:nvPr/>
        </p:nvSpPr>
        <p:spPr>
          <a:xfrm>
            <a:off x="12496800" y="551905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376061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(2)</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27</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descendant</a:t>
            </a:r>
          </a:p>
          <a:p>
            <a:r>
              <a:rPr lang="zh-CHS" altLang="en-US" sz="2400" b="1" dirty="0">
                <a:solidFill>
                  <a:schemeClr val="bg1"/>
                </a:solidFill>
              </a:rPr>
              <a:t> </a:t>
            </a:r>
            <a:endParaRPr lang="en-US" altLang="zh-CHS" sz="2400" b="1" dirty="0">
              <a:solidFill>
                <a:schemeClr val="bg1"/>
              </a:solidFill>
            </a:endParaRPr>
          </a:p>
          <a:p>
            <a:r>
              <a:rPr lang="en-US" altLang="zh-CHS" sz="2400" b="1" dirty="0">
                <a:solidFill>
                  <a:schemeClr val="tx1"/>
                </a:solidFill>
              </a:rPr>
              <a:t>result:</a:t>
            </a:r>
            <a:r>
              <a:rPr lang="zh-CHS" altLang="en-US" sz="2400" b="1" dirty="0">
                <a:solidFill>
                  <a:schemeClr val="tx1"/>
                </a:solidFill>
              </a:rPr>
              <a:t> </a:t>
            </a:r>
            <a:endParaRPr lang="en-US" altLang="zh-CHS" sz="2400" dirty="0">
              <a:solidFill>
                <a:schemeClr val="bg1"/>
              </a:solidFill>
            </a:endParaRPr>
          </a:p>
          <a:p>
            <a:endParaRPr lang="en-US" altLang="zh-CHS" sz="2400" dirty="0">
              <a:solidFill>
                <a:schemeClr val="tx1"/>
              </a:solidFill>
            </a:endParaRPr>
          </a:p>
          <a:p>
            <a:endParaRPr lang="en-US" altLang="zh-CHS" sz="2400" dirty="0"/>
          </a:p>
        </p:txBody>
      </p:sp>
      <p:cxnSp>
        <p:nvCxnSpPr>
          <p:cNvPr id="19" name="Curved Connector 18">
            <a:extLst>
              <a:ext uri="{FF2B5EF4-FFF2-40B4-BE49-F238E27FC236}">
                <a16:creationId xmlns:a16="http://schemas.microsoft.com/office/drawing/2014/main" id="{0217752E-BD5D-044F-834B-8842FF4631E7}"/>
              </a:ext>
            </a:extLst>
          </p:cNvPr>
          <p:cNvCxnSpPr>
            <a:cxnSpLocks/>
            <a:stCxn id="4" idx="2"/>
            <a:endCxn id="49" idx="0"/>
          </p:cNvCxnSpPr>
          <p:nvPr/>
        </p:nvCxnSpPr>
        <p:spPr>
          <a:xfrm rot="5400000">
            <a:off x="9526980" y="2490955"/>
            <a:ext cx="2940650" cy="342900"/>
          </a:xfrm>
          <a:prstGeom prst="curvedConnector3">
            <a:avLst>
              <a:gd name="adj1" fmla="val 50000"/>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76019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(2)</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b="1" dirty="0">
                <a:solidFill>
                  <a:srgbClr val="C00000"/>
                </a:solidFill>
                <a:latin typeface="Courier" pitchFamily="2" charset="0"/>
              </a:rPr>
              <a:t>a</a:t>
            </a:r>
            <a:r>
              <a:rPr lang="en-US" altLang="zh-CHS" dirty="0">
                <a:latin typeface="Courier" pitchFamily="2" charset="0"/>
              </a:rPr>
              <a:t>)</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28</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descendant</a:t>
            </a:r>
          </a:p>
          <a:p>
            <a:r>
              <a:rPr lang="zh-CHS" altLang="en-US" sz="2400" b="1" dirty="0">
                <a:solidFill>
                  <a:schemeClr val="bg1"/>
                </a:solidFill>
              </a:rPr>
              <a:t> </a:t>
            </a:r>
            <a:endParaRPr lang="en-US" altLang="zh-CHS" sz="2400" b="1" dirty="0">
              <a:solidFill>
                <a:schemeClr val="bg1"/>
              </a:solidFill>
            </a:endParaRPr>
          </a:p>
          <a:p>
            <a:r>
              <a:rPr lang="en-US" altLang="zh-CHS" sz="2400" b="1" dirty="0">
                <a:solidFill>
                  <a:schemeClr val="tx1"/>
                </a:solidFill>
              </a:rPr>
              <a:t>result:</a:t>
            </a:r>
            <a:r>
              <a:rPr lang="zh-CHS" altLang="en-US" sz="2400" b="1" dirty="0">
                <a:solidFill>
                  <a:schemeClr val="tx1"/>
                </a:solidFill>
              </a:rPr>
              <a:t> </a:t>
            </a:r>
            <a:r>
              <a:rPr lang="en-US" altLang="zh-CHS" sz="2400" dirty="0">
                <a:solidFill>
                  <a:schemeClr val="bg1"/>
                </a:solidFill>
              </a:rPr>
              <a:t>failed.</a:t>
            </a:r>
          </a:p>
          <a:p>
            <a:r>
              <a:rPr lang="zh-CHS" altLang="en-US" sz="2400" dirty="0">
                <a:solidFill>
                  <a:schemeClr val="bg1"/>
                </a:solidFill>
              </a:rPr>
              <a:t>     </a:t>
            </a:r>
            <a:r>
              <a:rPr lang="en-US" altLang="zh-CHS" sz="2400" dirty="0">
                <a:solidFill>
                  <a:schemeClr val="bg1"/>
                </a:solidFill>
              </a:rPr>
              <a:t>compiler</a:t>
            </a:r>
            <a:r>
              <a:rPr lang="zh-CHS" altLang="en-US" sz="2400" dirty="0">
                <a:solidFill>
                  <a:schemeClr val="bg1"/>
                </a:solidFill>
              </a:rPr>
              <a:t> </a:t>
            </a:r>
            <a:r>
              <a:rPr lang="en-US" altLang="zh-CHS" sz="2400" dirty="0">
                <a:solidFill>
                  <a:schemeClr val="bg1"/>
                </a:solidFill>
              </a:rPr>
              <a:t>error:</a:t>
            </a:r>
            <a:r>
              <a:rPr lang="zh-CHS" altLang="en-US" sz="2400" dirty="0">
                <a:solidFill>
                  <a:schemeClr val="bg1"/>
                </a:solidFill>
              </a:rPr>
              <a:t> </a:t>
            </a:r>
            <a:r>
              <a:rPr lang="en-US" altLang="zh-CHS" sz="2400" dirty="0">
                <a:solidFill>
                  <a:schemeClr val="bg1"/>
                </a:solidFill>
              </a:rPr>
              <a:t>‘a’</a:t>
            </a:r>
            <a:r>
              <a:rPr lang="zh-CHS" altLang="en-US" sz="2400" dirty="0">
                <a:solidFill>
                  <a:schemeClr val="bg1"/>
                </a:solidFill>
              </a:rPr>
              <a:t> </a:t>
            </a:r>
            <a:r>
              <a:rPr lang="en-US" altLang="zh-CHS" sz="2400" dirty="0">
                <a:solidFill>
                  <a:schemeClr val="bg1"/>
                </a:solidFill>
              </a:rPr>
              <a:t>is</a:t>
            </a:r>
            <a:r>
              <a:rPr lang="zh-CHS" altLang="en-US" sz="2400" dirty="0">
                <a:solidFill>
                  <a:schemeClr val="bg1"/>
                </a:solidFill>
              </a:rPr>
              <a:t> </a:t>
            </a:r>
            <a:r>
              <a:rPr lang="en-US" altLang="zh-CHS" sz="2400" dirty="0">
                <a:solidFill>
                  <a:schemeClr val="bg1"/>
                </a:solidFill>
              </a:rPr>
              <a:t>not</a:t>
            </a:r>
            <a:r>
              <a:rPr lang="zh-CHS" altLang="en-US" sz="2400" dirty="0">
                <a:solidFill>
                  <a:schemeClr val="bg1"/>
                </a:solidFill>
              </a:rPr>
              <a:t> </a:t>
            </a:r>
            <a:r>
              <a:rPr lang="en-US" altLang="zh-CHS" sz="2400" dirty="0">
                <a:solidFill>
                  <a:schemeClr val="bg1"/>
                </a:solidFill>
              </a:rPr>
              <a:t>defined</a:t>
            </a:r>
          </a:p>
          <a:p>
            <a:endParaRPr lang="en-US" altLang="zh-CHS" sz="2400" dirty="0">
              <a:solidFill>
                <a:schemeClr val="tx1"/>
              </a:solidFill>
            </a:endParaRPr>
          </a:p>
          <a:p>
            <a:endParaRPr lang="en-US" altLang="zh-CHS" sz="2400" dirty="0"/>
          </a:p>
        </p:txBody>
      </p:sp>
      <p:cxnSp>
        <p:nvCxnSpPr>
          <p:cNvPr id="19" name="Curved Connector 18">
            <a:extLst>
              <a:ext uri="{FF2B5EF4-FFF2-40B4-BE49-F238E27FC236}">
                <a16:creationId xmlns:a16="http://schemas.microsoft.com/office/drawing/2014/main" id="{0217752E-BD5D-044F-834B-8842FF4631E7}"/>
              </a:ext>
            </a:extLst>
          </p:cNvPr>
          <p:cNvCxnSpPr>
            <a:cxnSpLocks/>
            <a:stCxn id="4" idx="2"/>
            <a:endCxn id="49" idx="0"/>
          </p:cNvCxnSpPr>
          <p:nvPr/>
        </p:nvCxnSpPr>
        <p:spPr>
          <a:xfrm rot="5400000">
            <a:off x="9526980" y="2490955"/>
            <a:ext cx="2940650" cy="342900"/>
          </a:xfrm>
          <a:prstGeom prst="curvedConnector3">
            <a:avLst>
              <a:gd name="adj1" fmla="val 50000"/>
            </a:avLst>
          </a:prstGeom>
          <a:ln w="412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2D78D966-836B-6446-9B40-78ABCDEBEDAF}"/>
              </a:ext>
            </a:extLst>
          </p:cNvPr>
          <p:cNvSpPr/>
          <p:nvPr/>
        </p:nvSpPr>
        <p:spPr>
          <a:xfrm>
            <a:off x="440872" y="5747190"/>
            <a:ext cx="2950023" cy="552872"/>
          </a:xfrm>
          <a:prstGeom prst="rect">
            <a:avLst/>
          </a:prstGeom>
          <a:noFill/>
          <a:ln w="698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01916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(3)</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4" name="Rounded Rectangle 13">
            <a:extLst>
              <a:ext uri="{FF2B5EF4-FFF2-40B4-BE49-F238E27FC236}">
                <a16:creationId xmlns:a16="http://schemas.microsoft.com/office/drawing/2014/main" id="{15B699CE-EA6C-A34A-BD93-58F1E911A5BD}"/>
              </a:ext>
            </a:extLst>
          </p:cNvPr>
          <p:cNvSpPr/>
          <p:nvPr/>
        </p:nvSpPr>
        <p:spPr>
          <a:xfrm>
            <a:off x="8216004" y="3305039"/>
            <a:ext cx="1235530"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if_stmt</a:t>
            </a:r>
            <a:endParaRPr lang="en-US" dirty="0">
              <a:latin typeface="Courier" pitchFamily="2" charset="0"/>
            </a:endParaRP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14" idx="0"/>
          </p:cNvCxnSpPr>
          <p:nvPr/>
        </p:nvCxnSpPr>
        <p:spPr>
          <a:xfrm>
            <a:off x="8763011" y="2847462"/>
            <a:ext cx="70758"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50" name="Rounded Rectangle 49">
            <a:extLst>
              <a:ext uri="{FF2B5EF4-FFF2-40B4-BE49-F238E27FC236}">
                <a16:creationId xmlns:a16="http://schemas.microsoft.com/office/drawing/2014/main" id="{F6B3269A-FC5D-6945-A3DB-D28F7E73FCC1}"/>
              </a:ext>
            </a:extLst>
          </p:cNvPr>
          <p:cNvSpPr/>
          <p:nvPr/>
        </p:nvSpPr>
        <p:spPr>
          <a:xfrm>
            <a:off x="6667512" y="4132730"/>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1" name="Rounded Rectangle 50">
            <a:extLst>
              <a:ext uri="{FF2B5EF4-FFF2-40B4-BE49-F238E27FC236}">
                <a16:creationId xmlns:a16="http://schemas.microsoft.com/office/drawing/2014/main" id="{E88A9089-9CC7-9647-9332-7923CCE7B2A6}"/>
              </a:ext>
            </a:extLst>
          </p:cNvPr>
          <p:cNvSpPr/>
          <p:nvPr/>
        </p:nvSpPr>
        <p:spPr>
          <a:xfrm>
            <a:off x="9024269" y="4130887"/>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2" name="Rounded Rectangle 51">
            <a:extLst>
              <a:ext uri="{FF2B5EF4-FFF2-40B4-BE49-F238E27FC236}">
                <a16:creationId xmlns:a16="http://schemas.microsoft.com/office/drawing/2014/main" id="{61F53D91-D589-A84B-B11A-D993DD152ADE}"/>
              </a:ext>
            </a:extLst>
          </p:cNvPr>
          <p:cNvSpPr/>
          <p:nvPr/>
        </p:nvSpPr>
        <p:spPr>
          <a:xfrm>
            <a:off x="7573748" y="4130887"/>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expr</a:t>
            </a:r>
          </a:p>
        </p:txBody>
      </p:sp>
      <p:sp>
        <p:nvSpPr>
          <p:cNvPr id="53" name="Rounded Rectangle 52">
            <a:extLst>
              <a:ext uri="{FF2B5EF4-FFF2-40B4-BE49-F238E27FC236}">
                <a16:creationId xmlns:a16="http://schemas.microsoft.com/office/drawing/2014/main" id="{BFE9C06F-8760-CC43-97E4-CE1424C1624B}"/>
              </a:ext>
            </a:extLst>
          </p:cNvPr>
          <p:cNvSpPr/>
          <p:nvPr/>
        </p:nvSpPr>
        <p:spPr>
          <a:xfrm>
            <a:off x="5693238" y="4132730"/>
            <a:ext cx="517068"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cxnSp>
        <p:nvCxnSpPr>
          <p:cNvPr id="54" name="Straight Arrow Connector 53">
            <a:extLst>
              <a:ext uri="{FF2B5EF4-FFF2-40B4-BE49-F238E27FC236}">
                <a16:creationId xmlns:a16="http://schemas.microsoft.com/office/drawing/2014/main" id="{4CEE7407-99E0-D648-87D5-9A812AABF518}"/>
              </a:ext>
            </a:extLst>
          </p:cNvPr>
          <p:cNvCxnSpPr>
            <a:cxnSpLocks/>
            <a:stCxn id="14" idx="2"/>
            <a:endCxn id="49" idx="0"/>
          </p:cNvCxnSpPr>
          <p:nvPr/>
        </p:nvCxnSpPr>
        <p:spPr>
          <a:xfrm>
            <a:off x="8833769" y="3675153"/>
            <a:ext cx="1992086"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B1A26A7-C903-F946-B9F7-A34EF81C3098}"/>
              </a:ext>
            </a:extLst>
          </p:cNvPr>
          <p:cNvCxnSpPr>
            <a:cxnSpLocks/>
            <a:stCxn id="14" idx="2"/>
            <a:endCxn id="51" idx="0"/>
          </p:cNvCxnSpPr>
          <p:nvPr/>
        </p:nvCxnSpPr>
        <p:spPr>
          <a:xfrm>
            <a:off x="8833769" y="3675153"/>
            <a:ext cx="370115"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8C8E30E-9CE6-CF4E-A1C4-777CD1EA3F58}"/>
              </a:ext>
            </a:extLst>
          </p:cNvPr>
          <p:cNvCxnSpPr>
            <a:cxnSpLocks/>
            <a:stCxn id="14" idx="2"/>
            <a:endCxn id="52" idx="0"/>
          </p:cNvCxnSpPr>
          <p:nvPr/>
        </p:nvCxnSpPr>
        <p:spPr>
          <a:xfrm flipH="1">
            <a:off x="8025505" y="3675153"/>
            <a:ext cx="808264"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FA4BC1F-0BD6-844F-ACE1-E266C3F147C7}"/>
              </a:ext>
            </a:extLst>
          </p:cNvPr>
          <p:cNvCxnSpPr>
            <a:cxnSpLocks/>
            <a:stCxn id="14" idx="2"/>
            <a:endCxn id="50" idx="0"/>
          </p:cNvCxnSpPr>
          <p:nvPr/>
        </p:nvCxnSpPr>
        <p:spPr>
          <a:xfrm flipH="1">
            <a:off x="6847127" y="3675153"/>
            <a:ext cx="198664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C6EC24D-45D3-A240-BA6D-758945A3DAD6}"/>
              </a:ext>
            </a:extLst>
          </p:cNvPr>
          <p:cNvCxnSpPr>
            <a:cxnSpLocks/>
            <a:stCxn id="14" idx="2"/>
            <a:endCxn id="53" idx="0"/>
          </p:cNvCxnSpPr>
          <p:nvPr/>
        </p:nvCxnSpPr>
        <p:spPr>
          <a:xfrm flipH="1">
            <a:off x="5951772" y="3675153"/>
            <a:ext cx="2881997"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29</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remove</a:t>
            </a:r>
            <a:r>
              <a:rPr lang="zh-CHS" altLang="en-US" sz="2400" dirty="0">
                <a:solidFill>
                  <a:schemeClr val="bg1"/>
                </a:solidFill>
              </a:rPr>
              <a:t> </a:t>
            </a:r>
            <a:r>
              <a:rPr lang="en-US" altLang="zh-CHS" sz="2400" dirty="0">
                <a:solidFill>
                  <a:schemeClr val="bg1"/>
                </a:solidFill>
              </a:rPr>
              <a:t>children</a:t>
            </a:r>
            <a:r>
              <a:rPr lang="zh-CHS" altLang="en-US" sz="2400" dirty="0">
                <a:solidFill>
                  <a:schemeClr val="bg1"/>
                </a:solidFill>
              </a:rPr>
              <a:t> </a:t>
            </a:r>
            <a:endParaRPr lang="en-US" altLang="zh-CHS" sz="2400" dirty="0">
              <a:solidFill>
                <a:schemeClr val="bg1"/>
              </a:solidFill>
            </a:endParaRPr>
          </a:p>
          <a:p>
            <a:r>
              <a:rPr lang="zh-CHS" altLang="en-US" sz="2400" dirty="0">
                <a:solidFill>
                  <a:schemeClr val="bg1"/>
                </a:solidFill>
              </a:rPr>
              <a:t>             </a:t>
            </a:r>
            <a:r>
              <a:rPr lang="en-US" altLang="zh-CHS" sz="2400" dirty="0">
                <a:solidFill>
                  <a:schemeClr val="bg1"/>
                </a:solidFill>
              </a:rPr>
              <a:t>(delta</a:t>
            </a:r>
            <a:r>
              <a:rPr lang="zh-CHS" altLang="en-US" sz="2400" dirty="0">
                <a:solidFill>
                  <a:schemeClr val="bg1"/>
                </a:solidFill>
              </a:rPr>
              <a:t> </a:t>
            </a:r>
            <a:r>
              <a:rPr lang="en-US" altLang="zh-CHS" sz="2400" dirty="0">
                <a:solidFill>
                  <a:schemeClr val="bg1"/>
                </a:solidFill>
              </a:rPr>
              <a:t>debugging)</a:t>
            </a:r>
            <a:endParaRPr lang="en-US" altLang="zh-CHS" sz="2400" b="1" dirty="0">
              <a:solidFill>
                <a:schemeClr val="bg1"/>
              </a:solidFill>
            </a:endParaRPr>
          </a:p>
          <a:p>
            <a:r>
              <a:rPr lang="en-US" altLang="zh-CHS" sz="2400" b="1" dirty="0">
                <a:solidFill>
                  <a:schemeClr val="tx1"/>
                </a:solidFill>
              </a:rPr>
              <a:t>result:</a:t>
            </a:r>
            <a:r>
              <a:rPr lang="zh-CHS" altLang="en-US" sz="2400" b="1" dirty="0">
                <a:solidFill>
                  <a:schemeClr val="tx1"/>
                </a:solidFill>
              </a:rPr>
              <a:t> </a:t>
            </a:r>
            <a:r>
              <a:rPr lang="en-US" altLang="zh-CHS" sz="2400" dirty="0">
                <a:solidFill>
                  <a:schemeClr val="bg1"/>
                </a:solidFill>
              </a:rPr>
              <a:t>failed.</a:t>
            </a:r>
            <a:r>
              <a:rPr lang="zh-CHS" altLang="en-US" sz="2400" dirty="0">
                <a:solidFill>
                  <a:schemeClr val="bg1"/>
                </a:solidFill>
              </a:rPr>
              <a:t> </a:t>
            </a:r>
            <a:endParaRPr lang="en-US" altLang="zh-CHS" sz="2400" dirty="0">
              <a:solidFill>
                <a:schemeClr val="bg1"/>
              </a:solidFill>
            </a:endParaRPr>
          </a:p>
          <a:p>
            <a:r>
              <a:rPr lang="zh-CHS" altLang="en-US" sz="2400" dirty="0">
                <a:solidFill>
                  <a:schemeClr val="bg1"/>
                </a:solidFill>
              </a:rPr>
              <a:t>         </a:t>
            </a:r>
            <a:r>
              <a:rPr lang="en-US" altLang="zh-CHS" sz="2400" dirty="0">
                <a:solidFill>
                  <a:schemeClr val="bg1"/>
                </a:solidFill>
              </a:rPr>
              <a:t>None</a:t>
            </a:r>
            <a:r>
              <a:rPr lang="zh-CHS" altLang="en-US" sz="2400" dirty="0">
                <a:solidFill>
                  <a:schemeClr val="bg1"/>
                </a:solidFill>
              </a:rPr>
              <a:t> </a:t>
            </a:r>
            <a:r>
              <a:rPr lang="en-US" altLang="zh-CHS" sz="2400" dirty="0">
                <a:solidFill>
                  <a:schemeClr val="bg1"/>
                </a:solidFill>
              </a:rPr>
              <a:t>of</a:t>
            </a:r>
            <a:r>
              <a:rPr lang="zh-CHS" altLang="en-US" sz="2400" dirty="0">
                <a:solidFill>
                  <a:schemeClr val="bg1"/>
                </a:solidFill>
              </a:rPr>
              <a:t> </a:t>
            </a:r>
            <a:r>
              <a:rPr lang="en-US" altLang="zh-CHS" sz="2400" dirty="0">
                <a:solidFill>
                  <a:schemeClr val="bg1"/>
                </a:solidFill>
              </a:rPr>
              <a:t>them</a:t>
            </a:r>
            <a:r>
              <a:rPr lang="zh-CHS" altLang="en-US" sz="2400" dirty="0">
                <a:solidFill>
                  <a:schemeClr val="bg1"/>
                </a:solidFill>
              </a:rPr>
              <a:t> </a:t>
            </a:r>
            <a:r>
              <a:rPr lang="en-US" altLang="zh-CHS" sz="2400" dirty="0">
                <a:solidFill>
                  <a:schemeClr val="bg1"/>
                </a:solidFill>
              </a:rPr>
              <a:t>can</a:t>
            </a:r>
            <a:r>
              <a:rPr lang="zh-CHS" altLang="en-US" sz="2400" dirty="0">
                <a:solidFill>
                  <a:schemeClr val="bg1"/>
                </a:solidFill>
              </a:rPr>
              <a:t> </a:t>
            </a:r>
            <a:r>
              <a:rPr lang="en-US" altLang="zh-CHS" sz="2400" dirty="0">
                <a:solidFill>
                  <a:schemeClr val="bg1"/>
                </a:solidFill>
              </a:rPr>
              <a:t>be</a:t>
            </a:r>
            <a:r>
              <a:rPr lang="zh-CHS" altLang="en-US" sz="2400" dirty="0">
                <a:solidFill>
                  <a:schemeClr val="bg1"/>
                </a:solidFill>
              </a:rPr>
              <a:t> </a:t>
            </a:r>
            <a:r>
              <a:rPr lang="en-US" altLang="zh-CHS" sz="2400" dirty="0">
                <a:solidFill>
                  <a:schemeClr val="bg1"/>
                </a:solidFill>
              </a:rPr>
              <a:t>removed.</a:t>
            </a:r>
            <a:r>
              <a:rPr lang="zh-CHS" altLang="en-US" sz="2400" dirty="0">
                <a:solidFill>
                  <a:schemeClr val="bg1"/>
                </a:solidFill>
              </a:rPr>
              <a:t> </a:t>
            </a:r>
            <a:endParaRPr lang="en-US" altLang="zh-CHS" sz="2400" dirty="0">
              <a:solidFill>
                <a:schemeClr val="bg1"/>
              </a:solidFill>
            </a:endParaRP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4075895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a:p>
                <a:pPr marL="0" indent="0">
                  <a:buNone/>
                </a:pPr>
                <a:r>
                  <a:rPr lang="en-US" altLang="zh-CHS" b="1" dirty="0"/>
                  <a:t>Goal</a:t>
                </a:r>
                <a:r>
                  <a:rPr lang="en-US" altLang="zh-CHS" dirty="0"/>
                  <a:t>:</a:t>
                </a:r>
                <a:r>
                  <a:rPr lang="zh-CHS" altLang="en-US" dirty="0"/>
                  <a:t> </a:t>
                </a:r>
                <a:r>
                  <a:rPr lang="en-US" altLang="zh-CHS" dirty="0"/>
                  <a:t>remove</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solidFill>
                      <a:srgbClr val="92D050"/>
                    </a:solidFill>
                  </a:rPr>
                  <a:t>-irrelevant</a:t>
                </a:r>
                <a:r>
                  <a:rPr lang="zh-CHS" altLang="en-US" dirty="0"/>
                  <a:t> </a:t>
                </a:r>
                <a:r>
                  <a:rPr lang="en-US" altLang="zh-CHS" dirty="0"/>
                  <a:t>elements</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endParaRPr lang="en-US" altLang="zh-CHS" b="1"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F0DB7214-C70D-3F4F-8BD0-ED85A83DFC9F}"/>
              </a:ext>
            </a:extLst>
          </p:cNvPr>
          <p:cNvSpPr>
            <a:spLocks noGrp="1"/>
          </p:cNvSpPr>
          <p:nvPr>
            <p:ph type="sldNum" sz="quarter" idx="12"/>
          </p:nvPr>
        </p:nvSpPr>
        <p:spPr/>
        <p:txBody>
          <a:bodyPr/>
          <a:lstStyle/>
          <a:p>
            <a:fld id="{DD84FB6D-32E1-4B40-A730-C23E1C88D905}" type="slidenum">
              <a:rPr lang="en-US" smtClean="0"/>
              <a:t>3</a:t>
            </a:fld>
            <a:endParaRPr lang="en-US"/>
          </a:p>
        </p:txBody>
      </p:sp>
    </p:spTree>
    <p:extLst>
      <p:ext uri="{BB962C8B-B14F-4D97-AF65-F5344CB8AC3E}">
        <p14:creationId xmlns:p14="http://schemas.microsoft.com/office/powerpoint/2010/main" val="1780218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(4)</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4" name="Rounded Rectangle 13">
            <a:extLst>
              <a:ext uri="{FF2B5EF4-FFF2-40B4-BE49-F238E27FC236}">
                <a16:creationId xmlns:a16="http://schemas.microsoft.com/office/drawing/2014/main" id="{15B699CE-EA6C-A34A-BD93-58F1E911A5BD}"/>
              </a:ext>
            </a:extLst>
          </p:cNvPr>
          <p:cNvSpPr/>
          <p:nvPr/>
        </p:nvSpPr>
        <p:spPr>
          <a:xfrm>
            <a:off x="8216004" y="3305039"/>
            <a:ext cx="1235530"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if_stmt</a:t>
            </a:r>
            <a:endParaRPr lang="en-US" dirty="0">
              <a:latin typeface="Courier" pitchFamily="2" charset="0"/>
            </a:endParaRP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14" idx="0"/>
          </p:cNvCxnSpPr>
          <p:nvPr/>
        </p:nvCxnSpPr>
        <p:spPr>
          <a:xfrm>
            <a:off x="8763011" y="2847462"/>
            <a:ext cx="70758"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50" name="Rounded Rectangle 49">
            <a:extLst>
              <a:ext uri="{FF2B5EF4-FFF2-40B4-BE49-F238E27FC236}">
                <a16:creationId xmlns:a16="http://schemas.microsoft.com/office/drawing/2014/main" id="{F6B3269A-FC5D-6945-A3DB-D28F7E73FCC1}"/>
              </a:ext>
            </a:extLst>
          </p:cNvPr>
          <p:cNvSpPr/>
          <p:nvPr/>
        </p:nvSpPr>
        <p:spPr>
          <a:xfrm>
            <a:off x="6667512" y="4132730"/>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1" name="Rounded Rectangle 50">
            <a:extLst>
              <a:ext uri="{FF2B5EF4-FFF2-40B4-BE49-F238E27FC236}">
                <a16:creationId xmlns:a16="http://schemas.microsoft.com/office/drawing/2014/main" id="{E88A9089-9CC7-9647-9332-7923CCE7B2A6}"/>
              </a:ext>
            </a:extLst>
          </p:cNvPr>
          <p:cNvSpPr/>
          <p:nvPr/>
        </p:nvSpPr>
        <p:spPr>
          <a:xfrm>
            <a:off x="9024269" y="4130887"/>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52" name="Rounded Rectangle 51">
            <a:extLst>
              <a:ext uri="{FF2B5EF4-FFF2-40B4-BE49-F238E27FC236}">
                <a16:creationId xmlns:a16="http://schemas.microsoft.com/office/drawing/2014/main" id="{61F53D91-D589-A84B-B11A-D993DD152ADE}"/>
              </a:ext>
            </a:extLst>
          </p:cNvPr>
          <p:cNvSpPr/>
          <p:nvPr/>
        </p:nvSpPr>
        <p:spPr>
          <a:xfrm>
            <a:off x="7573748" y="4130887"/>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expr</a:t>
            </a:r>
          </a:p>
        </p:txBody>
      </p:sp>
      <p:sp>
        <p:nvSpPr>
          <p:cNvPr id="53" name="Rounded Rectangle 52">
            <a:extLst>
              <a:ext uri="{FF2B5EF4-FFF2-40B4-BE49-F238E27FC236}">
                <a16:creationId xmlns:a16="http://schemas.microsoft.com/office/drawing/2014/main" id="{BFE9C06F-8760-CC43-97E4-CE1424C1624B}"/>
              </a:ext>
            </a:extLst>
          </p:cNvPr>
          <p:cNvSpPr/>
          <p:nvPr/>
        </p:nvSpPr>
        <p:spPr>
          <a:xfrm>
            <a:off x="5693238" y="4132730"/>
            <a:ext cx="517068"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if</a:t>
            </a:r>
          </a:p>
        </p:txBody>
      </p:sp>
      <p:cxnSp>
        <p:nvCxnSpPr>
          <p:cNvPr id="54" name="Straight Arrow Connector 53">
            <a:extLst>
              <a:ext uri="{FF2B5EF4-FFF2-40B4-BE49-F238E27FC236}">
                <a16:creationId xmlns:a16="http://schemas.microsoft.com/office/drawing/2014/main" id="{4CEE7407-99E0-D648-87D5-9A812AABF518}"/>
              </a:ext>
            </a:extLst>
          </p:cNvPr>
          <p:cNvCxnSpPr>
            <a:cxnSpLocks/>
            <a:stCxn id="14" idx="2"/>
            <a:endCxn id="49" idx="0"/>
          </p:cNvCxnSpPr>
          <p:nvPr/>
        </p:nvCxnSpPr>
        <p:spPr>
          <a:xfrm>
            <a:off x="8833769" y="3675153"/>
            <a:ext cx="1992086"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B1A26A7-C903-F946-B9F7-A34EF81C3098}"/>
              </a:ext>
            </a:extLst>
          </p:cNvPr>
          <p:cNvCxnSpPr>
            <a:cxnSpLocks/>
            <a:stCxn id="14" idx="2"/>
            <a:endCxn id="51" idx="0"/>
          </p:cNvCxnSpPr>
          <p:nvPr/>
        </p:nvCxnSpPr>
        <p:spPr>
          <a:xfrm>
            <a:off x="8833769" y="3675153"/>
            <a:ext cx="370115"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8C8E30E-9CE6-CF4E-A1C4-777CD1EA3F58}"/>
              </a:ext>
            </a:extLst>
          </p:cNvPr>
          <p:cNvCxnSpPr>
            <a:cxnSpLocks/>
            <a:stCxn id="14" idx="2"/>
            <a:endCxn id="52" idx="0"/>
          </p:cNvCxnSpPr>
          <p:nvPr/>
        </p:nvCxnSpPr>
        <p:spPr>
          <a:xfrm flipH="1">
            <a:off x="8025505" y="3675153"/>
            <a:ext cx="808264" cy="455734"/>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FA4BC1F-0BD6-844F-ACE1-E266C3F147C7}"/>
              </a:ext>
            </a:extLst>
          </p:cNvPr>
          <p:cNvCxnSpPr>
            <a:cxnSpLocks/>
            <a:stCxn id="14" idx="2"/>
            <a:endCxn id="50" idx="0"/>
          </p:cNvCxnSpPr>
          <p:nvPr/>
        </p:nvCxnSpPr>
        <p:spPr>
          <a:xfrm flipH="1">
            <a:off x="6847127" y="3675153"/>
            <a:ext cx="198664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C6EC24D-45D3-A240-BA6D-758945A3DAD6}"/>
              </a:ext>
            </a:extLst>
          </p:cNvPr>
          <p:cNvCxnSpPr>
            <a:cxnSpLocks/>
            <a:stCxn id="14" idx="2"/>
            <a:endCxn id="53" idx="0"/>
          </p:cNvCxnSpPr>
          <p:nvPr/>
        </p:nvCxnSpPr>
        <p:spPr>
          <a:xfrm flipH="1">
            <a:off x="5951772" y="3675153"/>
            <a:ext cx="2881997"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30</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body</a:t>
            </a:r>
          </a:p>
          <a:p>
            <a:endParaRPr lang="en-US" altLang="zh-CHS" sz="2400" b="1" dirty="0">
              <a:solidFill>
                <a:schemeClr val="bg1"/>
              </a:solidFill>
            </a:endParaRPr>
          </a:p>
          <a:p>
            <a:r>
              <a:rPr lang="en-US" altLang="zh-CHS" sz="2400" b="1" dirty="0">
                <a:solidFill>
                  <a:schemeClr val="tx1"/>
                </a:solidFill>
              </a:rPr>
              <a:t>result:</a:t>
            </a:r>
            <a:endParaRPr lang="en-US" altLang="zh-CHS" sz="2400" dirty="0">
              <a:solidFill>
                <a:schemeClr val="bg1"/>
              </a:solidFill>
            </a:endParaRP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17520819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(4)</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49" idx="0"/>
          </p:cNvCxnSpPr>
          <p:nvPr/>
        </p:nvCxnSpPr>
        <p:spPr>
          <a:xfrm>
            <a:off x="8763011" y="2847462"/>
            <a:ext cx="2062844" cy="1285268"/>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31</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body</a:t>
            </a:r>
          </a:p>
          <a:p>
            <a:endParaRPr lang="en-US" altLang="zh-CHS" sz="2400" b="1" dirty="0">
              <a:solidFill>
                <a:schemeClr val="bg1"/>
              </a:solidFill>
            </a:endParaRPr>
          </a:p>
          <a:p>
            <a:r>
              <a:rPr lang="en-US" altLang="zh-CHS" sz="2400" b="1" dirty="0">
                <a:solidFill>
                  <a:schemeClr val="tx1"/>
                </a:solidFill>
              </a:rPr>
              <a:t>result:</a:t>
            </a:r>
            <a:r>
              <a:rPr lang="zh-CHS" altLang="en-US" sz="2400" b="1" dirty="0">
                <a:solidFill>
                  <a:schemeClr val="tx1"/>
                </a:solidFill>
              </a:rPr>
              <a:t> </a:t>
            </a:r>
            <a:r>
              <a:rPr lang="en-US" altLang="zh-CHS" sz="2400" dirty="0">
                <a:solidFill>
                  <a:schemeClr val="bg1"/>
                </a:solidFill>
              </a:rPr>
              <a:t>success</a:t>
            </a: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32382629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(5)</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AD2DDBE-B503-514F-BA26-60912F909115}"/>
              </a:ext>
            </a:extLst>
          </p:cNvPr>
          <p:cNvCxnSpPr>
            <a:cxnSpLocks/>
            <a:stCxn id="12" idx="2"/>
            <a:endCxn id="49" idx="0"/>
          </p:cNvCxnSpPr>
          <p:nvPr/>
        </p:nvCxnSpPr>
        <p:spPr>
          <a:xfrm>
            <a:off x="8763011" y="2847462"/>
            <a:ext cx="2062844" cy="1285268"/>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6256EFE-FCA3-574A-9518-32D9D70730E8}"/>
              </a:ext>
            </a:extLst>
          </p:cNvPr>
          <p:cNvSpPr/>
          <p:nvPr/>
        </p:nvSpPr>
        <p:spPr>
          <a:xfrm>
            <a:off x="9818925" y="4132730"/>
            <a:ext cx="2013859"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72" name="Rounded Rectangle 71">
            <a:extLst>
              <a:ext uri="{FF2B5EF4-FFF2-40B4-BE49-F238E27FC236}">
                <a16:creationId xmlns:a16="http://schemas.microsoft.com/office/drawing/2014/main" id="{FC43221B-B37E-3140-95F7-640FEEC1F751}"/>
              </a:ext>
            </a:extLst>
          </p:cNvPr>
          <p:cNvSpPr/>
          <p:nvPr/>
        </p:nvSpPr>
        <p:spPr>
          <a:xfrm>
            <a:off x="5693238"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73" name="Rounded Rectangle 72">
            <a:extLst>
              <a:ext uri="{FF2B5EF4-FFF2-40B4-BE49-F238E27FC236}">
                <a16:creationId xmlns:a16="http://schemas.microsoft.com/office/drawing/2014/main" id="{27FB4036-2503-3C41-9128-FFBF65C17FC8}"/>
              </a:ext>
            </a:extLst>
          </p:cNvPr>
          <p:cNvSpPr/>
          <p:nvPr/>
        </p:nvSpPr>
        <p:spPr>
          <a:xfrm>
            <a:off x="11473555" y="4956735"/>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cxnSp>
        <p:nvCxnSpPr>
          <p:cNvPr id="74" name="Straight Arrow Connector 73">
            <a:extLst>
              <a:ext uri="{FF2B5EF4-FFF2-40B4-BE49-F238E27FC236}">
                <a16:creationId xmlns:a16="http://schemas.microsoft.com/office/drawing/2014/main" id="{AABCA80C-087A-9A43-9C5D-32ACD5C0B499}"/>
              </a:ext>
            </a:extLst>
          </p:cNvPr>
          <p:cNvCxnSpPr>
            <a:cxnSpLocks/>
            <a:stCxn id="49" idx="2"/>
            <a:endCxn id="72" idx="0"/>
          </p:cNvCxnSpPr>
          <p:nvPr/>
        </p:nvCxnSpPr>
        <p:spPr>
          <a:xfrm flipH="1">
            <a:off x="5872853" y="4502844"/>
            <a:ext cx="4953002"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4D75E80-7DB2-4048-968C-F7D754DEED12}"/>
              </a:ext>
            </a:extLst>
          </p:cNvPr>
          <p:cNvCxnSpPr>
            <a:cxnSpLocks/>
            <a:stCxn id="49" idx="2"/>
            <a:endCxn id="71" idx="0"/>
          </p:cNvCxnSpPr>
          <p:nvPr/>
        </p:nvCxnSpPr>
        <p:spPr>
          <a:xfrm flipH="1">
            <a:off x="8763011" y="4502844"/>
            <a:ext cx="2062844"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E724B757-B927-6F4A-B44C-3B6464ACCD43}"/>
              </a:ext>
            </a:extLst>
          </p:cNvPr>
          <p:cNvCxnSpPr>
            <a:cxnSpLocks/>
            <a:stCxn id="49" idx="2"/>
            <a:endCxn id="73" idx="0"/>
          </p:cNvCxnSpPr>
          <p:nvPr/>
        </p:nvCxnSpPr>
        <p:spPr>
          <a:xfrm>
            <a:off x="10825855" y="4502844"/>
            <a:ext cx="827315" cy="45389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32</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child</a:t>
            </a:r>
            <a:r>
              <a:rPr lang="zh-CHS" altLang="en-US" sz="2400" dirty="0">
                <a:solidFill>
                  <a:schemeClr val="bg1"/>
                </a:solidFill>
              </a:rPr>
              <a:t>    </a:t>
            </a:r>
            <a:endParaRPr lang="en-US" altLang="zh-CHS" sz="2400" dirty="0">
              <a:solidFill>
                <a:schemeClr val="bg1"/>
              </a:solidFill>
            </a:endParaRPr>
          </a:p>
          <a:p>
            <a:r>
              <a:rPr lang="zh-CHS" altLang="en-US" sz="2400" dirty="0">
                <a:solidFill>
                  <a:schemeClr val="bg1"/>
                </a:solidFill>
                <a:latin typeface="Consolas" panose="020B0609020204030204" pitchFamily="49" charset="0"/>
                <a:cs typeface="Consolas" panose="020B0609020204030204" pitchFamily="49" charset="0"/>
              </a:rPr>
              <a:t>          </a:t>
            </a:r>
            <a:r>
              <a:rPr lang="en-US" altLang="zh-CHS" sz="2400" dirty="0">
                <a:solidFill>
                  <a:schemeClr val="bg1"/>
                </a:solidFill>
                <a:latin typeface="Consolas" panose="020B0609020204030204" pitchFamily="49" charset="0"/>
                <a:cs typeface="Consolas" panose="020B0609020204030204" pitchFamily="49" charset="0"/>
              </a:rPr>
              <a:t>&lt;</a:t>
            </a:r>
            <a:r>
              <a:rPr lang="en-US" altLang="zh-CHS" sz="2400" dirty="0" err="1">
                <a:solidFill>
                  <a:schemeClr val="bg1"/>
                </a:solidFill>
                <a:latin typeface="Consolas" panose="020B0609020204030204" pitchFamily="49" charset="0"/>
                <a:cs typeface="Consolas" panose="020B0609020204030204" pitchFamily="49" charset="0"/>
              </a:rPr>
              <a:t>stmt</a:t>
            </a:r>
            <a:r>
              <a:rPr lang="zh-CHS" altLang="en-US" sz="2400" dirty="0">
                <a:solidFill>
                  <a:schemeClr val="bg1"/>
                </a:solidFill>
                <a:latin typeface="Consolas" panose="020B0609020204030204" pitchFamily="49" charset="0"/>
                <a:cs typeface="Consolas" panose="020B0609020204030204" pitchFamily="49" charset="0"/>
              </a:rPr>
              <a:t>*</a:t>
            </a:r>
            <a:r>
              <a:rPr lang="en-US" altLang="zh-CHS" sz="2400" dirty="0">
                <a:solidFill>
                  <a:schemeClr val="bg1"/>
                </a:solidFill>
                <a:latin typeface="Consolas" panose="020B0609020204030204" pitchFamily="49" charset="0"/>
                <a:cs typeface="Consolas" panose="020B0609020204030204" pitchFamily="49" charset="0"/>
              </a:rPr>
              <a:t>&gt;</a:t>
            </a:r>
          </a:p>
          <a:p>
            <a:endParaRPr lang="en-US" altLang="zh-CHS" sz="2400" b="1" dirty="0">
              <a:solidFill>
                <a:schemeClr val="bg1"/>
              </a:solidFill>
            </a:endParaRPr>
          </a:p>
          <a:p>
            <a:r>
              <a:rPr lang="en-US" altLang="zh-CHS" sz="2400" b="1" dirty="0">
                <a:solidFill>
                  <a:schemeClr val="tx1"/>
                </a:solidFill>
              </a:rPr>
              <a:t>result:</a:t>
            </a:r>
            <a:endParaRPr lang="en-US" altLang="zh-CHS" sz="2400" dirty="0">
              <a:solidFill>
                <a:schemeClr val="bg1"/>
              </a:solidFill>
            </a:endParaRP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13461866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(5)</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cxnSp>
        <p:nvCxnSpPr>
          <p:cNvPr id="75" name="Straight Arrow Connector 74">
            <a:extLst>
              <a:ext uri="{FF2B5EF4-FFF2-40B4-BE49-F238E27FC236}">
                <a16:creationId xmlns:a16="http://schemas.microsoft.com/office/drawing/2014/main" id="{C4D75E80-7DB2-4048-968C-F7D754DEED12}"/>
              </a:ext>
            </a:extLst>
          </p:cNvPr>
          <p:cNvCxnSpPr>
            <a:cxnSpLocks/>
            <a:stCxn id="12" idx="2"/>
            <a:endCxn id="71" idx="0"/>
          </p:cNvCxnSpPr>
          <p:nvPr/>
        </p:nvCxnSpPr>
        <p:spPr>
          <a:xfrm>
            <a:off x="8763011" y="2847462"/>
            <a:ext cx="0" cy="2109273"/>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33</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replace</a:t>
            </a:r>
            <a:r>
              <a:rPr lang="zh-CHS" altLang="en-US" sz="2400" dirty="0">
                <a:solidFill>
                  <a:schemeClr val="bg1"/>
                </a:solidFill>
              </a:rPr>
              <a:t> </a:t>
            </a:r>
            <a:r>
              <a:rPr lang="en-US" altLang="zh-CHS" sz="2400" dirty="0">
                <a:solidFill>
                  <a:schemeClr val="bg1"/>
                </a:solidFill>
              </a:rPr>
              <a:t>with</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r>
              <a:rPr lang="en-US" altLang="zh-CHS" sz="2400" dirty="0">
                <a:solidFill>
                  <a:schemeClr val="bg1"/>
                </a:solidFill>
              </a:rPr>
              <a:t>child</a:t>
            </a:r>
            <a:r>
              <a:rPr lang="zh-CHS" altLang="en-US" sz="2400" dirty="0">
                <a:solidFill>
                  <a:schemeClr val="bg1"/>
                </a:solidFill>
              </a:rPr>
              <a:t>    </a:t>
            </a:r>
            <a:endParaRPr lang="en-US" altLang="zh-CHS" sz="2400" dirty="0">
              <a:solidFill>
                <a:schemeClr val="bg1"/>
              </a:solidFill>
            </a:endParaRPr>
          </a:p>
          <a:p>
            <a:r>
              <a:rPr lang="zh-CHS" altLang="en-US" sz="2400" dirty="0">
                <a:solidFill>
                  <a:schemeClr val="bg1"/>
                </a:solidFill>
                <a:latin typeface="Consolas" panose="020B0609020204030204" pitchFamily="49" charset="0"/>
                <a:cs typeface="Consolas" panose="020B0609020204030204" pitchFamily="49" charset="0"/>
              </a:rPr>
              <a:t>          </a:t>
            </a:r>
            <a:r>
              <a:rPr lang="en-US" altLang="zh-CHS" sz="2400" dirty="0">
                <a:solidFill>
                  <a:schemeClr val="bg1"/>
                </a:solidFill>
                <a:latin typeface="Consolas" panose="020B0609020204030204" pitchFamily="49" charset="0"/>
                <a:cs typeface="Consolas" panose="020B0609020204030204" pitchFamily="49" charset="0"/>
              </a:rPr>
              <a:t>&lt;</a:t>
            </a:r>
            <a:r>
              <a:rPr lang="en-US" altLang="zh-CHS" sz="2400" dirty="0" err="1">
                <a:solidFill>
                  <a:schemeClr val="bg1"/>
                </a:solidFill>
                <a:latin typeface="Consolas" panose="020B0609020204030204" pitchFamily="49" charset="0"/>
                <a:cs typeface="Consolas" panose="020B0609020204030204" pitchFamily="49" charset="0"/>
              </a:rPr>
              <a:t>stmt</a:t>
            </a:r>
            <a:r>
              <a:rPr lang="zh-CHS" altLang="en-US" sz="2400" dirty="0">
                <a:solidFill>
                  <a:schemeClr val="bg1"/>
                </a:solidFill>
                <a:latin typeface="Consolas" panose="020B0609020204030204" pitchFamily="49" charset="0"/>
                <a:cs typeface="Consolas" panose="020B0609020204030204" pitchFamily="49" charset="0"/>
              </a:rPr>
              <a:t>*</a:t>
            </a:r>
            <a:r>
              <a:rPr lang="en-US" altLang="zh-CHS" sz="2400" dirty="0">
                <a:solidFill>
                  <a:schemeClr val="bg1"/>
                </a:solidFill>
                <a:latin typeface="Consolas" panose="020B0609020204030204" pitchFamily="49" charset="0"/>
                <a:cs typeface="Consolas" panose="020B0609020204030204" pitchFamily="49" charset="0"/>
              </a:rPr>
              <a:t>&gt;</a:t>
            </a:r>
          </a:p>
          <a:p>
            <a:endParaRPr lang="en-US" altLang="zh-CHS" sz="2400" b="1" dirty="0">
              <a:solidFill>
                <a:schemeClr val="bg1"/>
              </a:solidFill>
            </a:endParaRPr>
          </a:p>
          <a:p>
            <a:r>
              <a:rPr lang="en-US" altLang="zh-CHS" sz="2400" b="1" dirty="0">
                <a:solidFill>
                  <a:schemeClr val="tx1"/>
                </a:solidFill>
              </a:rPr>
              <a:t>result:</a:t>
            </a:r>
            <a:r>
              <a:rPr lang="zh-CHS" altLang="en-US" sz="2400" b="1" dirty="0">
                <a:solidFill>
                  <a:schemeClr val="tx1"/>
                </a:solidFill>
              </a:rPr>
              <a:t> </a:t>
            </a:r>
            <a:r>
              <a:rPr lang="en-US" altLang="zh-CHS" sz="2400" dirty="0">
                <a:solidFill>
                  <a:schemeClr val="bg1"/>
                </a:solidFill>
              </a:rPr>
              <a:t>success</a:t>
            </a: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1066943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(6)</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cxnSp>
        <p:nvCxnSpPr>
          <p:cNvPr id="75" name="Straight Arrow Connector 74">
            <a:extLst>
              <a:ext uri="{FF2B5EF4-FFF2-40B4-BE49-F238E27FC236}">
                <a16:creationId xmlns:a16="http://schemas.microsoft.com/office/drawing/2014/main" id="{C4D75E80-7DB2-4048-968C-F7D754DEED12}"/>
              </a:ext>
            </a:extLst>
          </p:cNvPr>
          <p:cNvCxnSpPr>
            <a:cxnSpLocks/>
            <a:stCxn id="12" idx="2"/>
            <a:endCxn id="71" idx="0"/>
          </p:cNvCxnSpPr>
          <p:nvPr/>
        </p:nvCxnSpPr>
        <p:spPr>
          <a:xfrm>
            <a:off x="8763011" y="2847462"/>
            <a:ext cx="0" cy="2109273"/>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94BE4941-6E6D-804D-A380-ABD710C46506}"/>
              </a:ext>
            </a:extLst>
          </p:cNvPr>
          <p:cNvSpPr/>
          <p:nvPr/>
        </p:nvSpPr>
        <p:spPr>
          <a:xfrm>
            <a:off x="10194481" y="5879720"/>
            <a:ext cx="1638303"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a:t>
            </a:r>
          </a:p>
        </p:txBody>
      </p:sp>
      <p:sp>
        <p:nvSpPr>
          <p:cNvPr id="87" name="Rounded Rectangle 86">
            <a:extLst>
              <a:ext uri="{FF2B5EF4-FFF2-40B4-BE49-F238E27FC236}">
                <a16:creationId xmlns:a16="http://schemas.microsoft.com/office/drawing/2014/main" id="{63A5D31D-A777-A345-91CC-B1C188BD2A4C}"/>
              </a:ext>
            </a:extLst>
          </p:cNvPr>
          <p:cNvSpPr/>
          <p:nvPr/>
        </p:nvSpPr>
        <p:spPr>
          <a:xfrm>
            <a:off x="538830" y="5870289"/>
            <a:ext cx="2687679"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a:t>
            </a:r>
            <a:r>
              <a:rPr lang="en-US" altLang="zh-CHS" dirty="0" err="1">
                <a:latin typeface="Courier" pitchFamily="2" charset="0"/>
              </a:rPr>
              <a:t>f</a:t>
            </a:r>
            <a:r>
              <a:rPr lang="en-US" altLang="zh-CHS" dirty="0">
                <a:latin typeface="Courier" pitchFamily="2" charset="0"/>
              </a:rPr>
              <a:t>(“%d\n”,</a:t>
            </a:r>
            <a:r>
              <a:rPr lang="zh-CHS" altLang="en-US" dirty="0">
                <a:latin typeface="Courier" pitchFamily="2" charset="0"/>
              </a:rPr>
              <a:t> </a:t>
            </a:r>
            <a:r>
              <a:rPr lang="en-US" altLang="zh-CHS" dirty="0">
                <a:latin typeface="Courier" pitchFamily="2" charset="0"/>
              </a:rPr>
              <a:t>a)</a:t>
            </a:r>
            <a:r>
              <a:rPr lang="en-US" dirty="0">
                <a:latin typeface="Courier" pitchFamily="2" charset="0"/>
              </a:rPr>
              <a:t>;</a:t>
            </a:r>
          </a:p>
        </p:txBody>
      </p: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0" name="Straight Arrow Connector 89">
            <a:extLst>
              <a:ext uri="{FF2B5EF4-FFF2-40B4-BE49-F238E27FC236}">
                <a16:creationId xmlns:a16="http://schemas.microsoft.com/office/drawing/2014/main" id="{DB4216E7-496D-E54C-AF08-672985835EA1}"/>
              </a:ext>
            </a:extLst>
          </p:cNvPr>
          <p:cNvCxnSpPr>
            <a:cxnSpLocks/>
            <a:stCxn id="71" idx="2"/>
            <a:endCxn id="87" idx="0"/>
          </p:cNvCxnSpPr>
          <p:nvPr/>
        </p:nvCxnSpPr>
        <p:spPr>
          <a:xfrm flipH="1">
            <a:off x="1882670" y="5326849"/>
            <a:ext cx="6880341"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CB4A8179-09EF-6E43-B07C-78B89713718C}"/>
              </a:ext>
            </a:extLst>
          </p:cNvPr>
          <p:cNvCxnSpPr>
            <a:cxnSpLocks/>
            <a:stCxn id="71" idx="2"/>
            <a:endCxn id="86" idx="0"/>
          </p:cNvCxnSpPr>
          <p:nvPr/>
        </p:nvCxnSpPr>
        <p:spPr>
          <a:xfrm>
            <a:off x="8763011" y="5326849"/>
            <a:ext cx="2250622" cy="55287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34</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delta</a:t>
            </a:r>
            <a:r>
              <a:rPr lang="zh-CHS" altLang="en-US" sz="2400" dirty="0">
                <a:solidFill>
                  <a:schemeClr val="bg1"/>
                </a:solidFill>
              </a:rPr>
              <a:t> </a:t>
            </a:r>
            <a:r>
              <a:rPr lang="en-US" altLang="zh-CHS" sz="2400" dirty="0">
                <a:solidFill>
                  <a:schemeClr val="bg1"/>
                </a:solidFill>
              </a:rPr>
              <a:t>debugging</a:t>
            </a:r>
            <a:r>
              <a:rPr lang="zh-CHS" altLang="en-US" sz="2400" dirty="0">
                <a:solidFill>
                  <a:schemeClr val="bg1"/>
                </a:solidFill>
              </a:rPr>
              <a:t> </a:t>
            </a:r>
            <a:r>
              <a:rPr lang="en-US" altLang="zh-CHS" sz="2400" dirty="0">
                <a:solidFill>
                  <a:schemeClr val="bg1"/>
                </a:solidFill>
              </a:rPr>
              <a:t>on</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endParaRPr lang="en-US" altLang="zh-CHS" sz="2400" dirty="0">
              <a:solidFill>
                <a:schemeClr val="bg1"/>
              </a:solidFill>
            </a:endParaRPr>
          </a:p>
          <a:p>
            <a:r>
              <a:rPr lang="zh-CHS" altLang="en-US" sz="2400" dirty="0">
                <a:solidFill>
                  <a:schemeClr val="bg1"/>
                </a:solidFill>
              </a:rPr>
              <a:t>             </a:t>
            </a:r>
            <a:r>
              <a:rPr lang="en-US" altLang="zh-CHS" sz="2400" dirty="0">
                <a:solidFill>
                  <a:schemeClr val="bg1"/>
                </a:solidFill>
              </a:rPr>
              <a:t>children</a:t>
            </a:r>
            <a:endParaRPr lang="en-US" altLang="zh-CHS" sz="2400" dirty="0">
              <a:solidFill>
                <a:schemeClr val="bg1"/>
              </a:solidFill>
              <a:latin typeface="Consolas" panose="020B0609020204030204" pitchFamily="49" charset="0"/>
              <a:cs typeface="Consolas" panose="020B0609020204030204" pitchFamily="49" charset="0"/>
            </a:endParaRPr>
          </a:p>
          <a:p>
            <a:endParaRPr lang="en-US" altLang="zh-CHS" sz="2400" b="1" dirty="0">
              <a:solidFill>
                <a:schemeClr val="bg1"/>
              </a:solidFill>
            </a:endParaRPr>
          </a:p>
          <a:p>
            <a:r>
              <a:rPr lang="en-US" altLang="zh-CHS" sz="2400" b="1" dirty="0">
                <a:solidFill>
                  <a:schemeClr val="tx1"/>
                </a:solidFill>
              </a:rPr>
              <a:t>result:</a:t>
            </a:r>
            <a:endParaRPr lang="en-US" altLang="zh-CHS" sz="2400" dirty="0">
              <a:solidFill>
                <a:schemeClr val="bg1"/>
              </a:solidFill>
            </a:endParaRP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741697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r>
              <a:rPr lang="en-US" altLang="zh-CHS" dirty="0"/>
              <a:t>(6)</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cxnSp>
        <p:nvCxnSpPr>
          <p:cNvPr id="75" name="Straight Arrow Connector 74">
            <a:extLst>
              <a:ext uri="{FF2B5EF4-FFF2-40B4-BE49-F238E27FC236}">
                <a16:creationId xmlns:a16="http://schemas.microsoft.com/office/drawing/2014/main" id="{C4D75E80-7DB2-4048-968C-F7D754DEED12}"/>
              </a:ext>
            </a:extLst>
          </p:cNvPr>
          <p:cNvCxnSpPr>
            <a:cxnSpLocks/>
            <a:stCxn id="12" idx="2"/>
            <a:endCxn id="71" idx="0"/>
          </p:cNvCxnSpPr>
          <p:nvPr/>
        </p:nvCxnSpPr>
        <p:spPr>
          <a:xfrm>
            <a:off x="8763011" y="2847462"/>
            <a:ext cx="0" cy="2109273"/>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35</a:t>
            </a:fld>
            <a:endParaRPr lang="en-US"/>
          </a:p>
        </p:txBody>
      </p:sp>
      <p:sp>
        <p:nvSpPr>
          <p:cNvPr id="59" name="Rounded Rectangle 58">
            <a:extLst>
              <a:ext uri="{FF2B5EF4-FFF2-40B4-BE49-F238E27FC236}">
                <a16:creationId xmlns:a16="http://schemas.microsoft.com/office/drawing/2014/main" id="{43E938A4-6458-154E-B92D-F1DB377C4428}"/>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HS" sz="2400" b="1" dirty="0">
                <a:solidFill>
                  <a:schemeClr val="tx1"/>
                </a:solidFill>
              </a:rPr>
              <a:t>action:</a:t>
            </a:r>
            <a:r>
              <a:rPr lang="zh-CHS" altLang="en-US" sz="2400" b="1" dirty="0">
                <a:solidFill>
                  <a:schemeClr val="tx1"/>
                </a:solidFill>
              </a:rPr>
              <a:t> </a:t>
            </a:r>
            <a:r>
              <a:rPr lang="en-US" altLang="zh-CHS" sz="2400" dirty="0">
                <a:solidFill>
                  <a:schemeClr val="bg1"/>
                </a:solidFill>
              </a:rPr>
              <a:t>delta</a:t>
            </a:r>
            <a:r>
              <a:rPr lang="zh-CHS" altLang="en-US" sz="2400" dirty="0">
                <a:solidFill>
                  <a:schemeClr val="bg1"/>
                </a:solidFill>
              </a:rPr>
              <a:t> </a:t>
            </a:r>
            <a:r>
              <a:rPr lang="en-US" altLang="zh-CHS" sz="2400" dirty="0">
                <a:solidFill>
                  <a:schemeClr val="bg1"/>
                </a:solidFill>
              </a:rPr>
              <a:t>debugging</a:t>
            </a:r>
            <a:r>
              <a:rPr lang="zh-CHS" altLang="en-US" sz="2400" dirty="0">
                <a:solidFill>
                  <a:schemeClr val="bg1"/>
                </a:solidFill>
              </a:rPr>
              <a:t> </a:t>
            </a:r>
            <a:r>
              <a:rPr lang="en-US" altLang="zh-CHS" sz="2400" dirty="0">
                <a:solidFill>
                  <a:schemeClr val="bg1"/>
                </a:solidFill>
              </a:rPr>
              <a:t>on</a:t>
            </a:r>
            <a:r>
              <a:rPr lang="zh-CHS" altLang="en-US" sz="2400" dirty="0">
                <a:solidFill>
                  <a:schemeClr val="bg1"/>
                </a:solidFill>
              </a:rPr>
              <a:t> </a:t>
            </a:r>
            <a:r>
              <a:rPr lang="en-US" altLang="zh-CHS" sz="2400" dirty="0">
                <a:solidFill>
                  <a:schemeClr val="bg1"/>
                </a:solidFill>
              </a:rPr>
              <a:t>its</a:t>
            </a:r>
            <a:r>
              <a:rPr lang="zh-CHS" altLang="en-US" sz="2400" dirty="0">
                <a:solidFill>
                  <a:schemeClr val="bg1"/>
                </a:solidFill>
              </a:rPr>
              <a:t> </a:t>
            </a:r>
            <a:endParaRPr lang="en-US" altLang="zh-CHS" sz="2400" dirty="0">
              <a:solidFill>
                <a:schemeClr val="bg1"/>
              </a:solidFill>
            </a:endParaRPr>
          </a:p>
          <a:p>
            <a:r>
              <a:rPr lang="zh-CHS" altLang="en-US" sz="2400" dirty="0">
                <a:solidFill>
                  <a:schemeClr val="bg1"/>
                </a:solidFill>
              </a:rPr>
              <a:t>             </a:t>
            </a:r>
            <a:r>
              <a:rPr lang="en-US" altLang="zh-CHS" sz="2400" dirty="0">
                <a:solidFill>
                  <a:schemeClr val="bg1"/>
                </a:solidFill>
              </a:rPr>
              <a:t>children</a:t>
            </a:r>
            <a:endParaRPr lang="en-US" altLang="zh-CHS" sz="2400" dirty="0">
              <a:solidFill>
                <a:schemeClr val="bg1"/>
              </a:solidFill>
              <a:latin typeface="Consolas" panose="020B0609020204030204" pitchFamily="49" charset="0"/>
              <a:cs typeface="Consolas" panose="020B0609020204030204" pitchFamily="49" charset="0"/>
            </a:endParaRPr>
          </a:p>
          <a:p>
            <a:endParaRPr lang="en-US" altLang="zh-CHS" sz="2400" b="1" dirty="0">
              <a:solidFill>
                <a:schemeClr val="bg1"/>
              </a:solidFill>
            </a:endParaRPr>
          </a:p>
          <a:p>
            <a:r>
              <a:rPr lang="en-US" altLang="zh-CHS" sz="2400" b="1" dirty="0">
                <a:solidFill>
                  <a:schemeClr val="tx1"/>
                </a:solidFill>
              </a:rPr>
              <a:t>result:</a:t>
            </a:r>
            <a:r>
              <a:rPr lang="en-US" altLang="zh-CHS" sz="2400" dirty="0">
                <a:solidFill>
                  <a:schemeClr val="bg1"/>
                </a:solidFill>
              </a:rPr>
              <a:t> success</a:t>
            </a: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33026133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reduction</a:t>
            </a:r>
            <a:r>
              <a:rPr lang="zh-CHS" altLang="en-US" dirty="0"/>
              <a:t> </a:t>
            </a:r>
            <a:r>
              <a:rPr lang="en-US" altLang="zh-CHS" dirty="0"/>
              <a:t>process</a:t>
            </a:r>
            <a:r>
              <a:rPr lang="zh-CHS" altLang="en-US" dirty="0"/>
              <a:t> </a:t>
            </a:r>
            <a:endParaRPr lang="en-US" dirty="0"/>
          </a:p>
        </p:txBody>
      </p:sp>
      <p:sp>
        <p:nvSpPr>
          <p:cNvPr id="3" name="Content Placeholder 2">
            <a:extLst>
              <a:ext uri="{FF2B5EF4-FFF2-40B4-BE49-F238E27FC236}">
                <a16:creationId xmlns:a16="http://schemas.microsoft.com/office/drawing/2014/main" id="{90A8AA32-4727-DE41-9E3D-A9B6AAF68386}"/>
              </a:ext>
            </a:extLst>
          </p:cNvPr>
          <p:cNvSpPr>
            <a:spLocks noGrp="1"/>
          </p:cNvSpPr>
          <p:nvPr>
            <p:ph idx="1"/>
          </p:nvPr>
        </p:nvSpPr>
        <p:spPr>
          <a:xfrm>
            <a:off x="838200" y="1825625"/>
            <a:ext cx="10515600" cy="4351338"/>
          </a:xfrm>
        </p:spPr>
        <p:txBody>
          <a:bodyPr>
            <a:normAutofit/>
          </a:bodyPr>
          <a:lstStyle/>
          <a:p>
            <a:r>
              <a:rPr lang="en-US" altLang="zh-CHS" sz="2500" dirty="0"/>
              <a:t>starts</a:t>
            </a:r>
            <a:r>
              <a:rPr lang="zh-CHS" altLang="en-US" sz="2500" dirty="0"/>
              <a:t> </a:t>
            </a:r>
            <a:r>
              <a:rPr lang="en-US" altLang="zh-CHS" sz="2500" dirty="0"/>
              <a:t>from</a:t>
            </a:r>
            <a:r>
              <a:rPr lang="zh-CHS" altLang="en-US" sz="2500" dirty="0"/>
              <a:t> </a:t>
            </a:r>
            <a:r>
              <a:rPr lang="en-US" altLang="zh-CHS" sz="2500" dirty="0"/>
              <a:t>the</a:t>
            </a:r>
            <a:r>
              <a:rPr lang="zh-CHS" altLang="en-US" sz="2500" dirty="0"/>
              <a:t> </a:t>
            </a:r>
            <a:r>
              <a:rPr lang="en-US" altLang="zh-CHS" sz="2500" dirty="0"/>
              <a:t>root</a:t>
            </a:r>
          </a:p>
          <a:p>
            <a:r>
              <a:rPr lang="en-US" altLang="zh-CHS" sz="2500" dirty="0"/>
              <a:t>always</a:t>
            </a:r>
            <a:r>
              <a:rPr lang="zh-CHS" altLang="en-US" sz="2500" dirty="0"/>
              <a:t> </a:t>
            </a:r>
            <a:r>
              <a:rPr lang="en-US" altLang="zh-CHS" sz="2500" dirty="0"/>
              <a:t>reduces</a:t>
            </a:r>
            <a:r>
              <a:rPr lang="zh-CHS" altLang="en-US" sz="2500" dirty="0"/>
              <a:t> </a:t>
            </a:r>
            <a:r>
              <a:rPr lang="en-US" altLang="zh-CHS" sz="2500" dirty="0"/>
              <a:t>the</a:t>
            </a:r>
            <a:r>
              <a:rPr lang="zh-CHS" altLang="en-US" sz="2500" dirty="0"/>
              <a:t> </a:t>
            </a:r>
            <a:r>
              <a:rPr lang="en-US" altLang="zh-CHS" sz="2500" dirty="0"/>
              <a:t>largest</a:t>
            </a:r>
            <a:r>
              <a:rPr lang="zh-CHS" altLang="en-US" sz="2500" dirty="0"/>
              <a:t> </a:t>
            </a:r>
            <a:r>
              <a:rPr lang="en-US" altLang="zh-CHS" sz="2500" dirty="0"/>
              <a:t>node</a:t>
            </a:r>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3" name="Rounded Rectangle 12">
            <a:extLst>
              <a:ext uri="{FF2B5EF4-FFF2-40B4-BE49-F238E27FC236}">
                <a16:creationId xmlns:a16="http://schemas.microsoft.com/office/drawing/2014/main" id="{12B5D687-6C62-7541-B83C-99C57AE4C69C}"/>
              </a:ext>
            </a:extLst>
          </p:cNvPr>
          <p:cNvSpPr/>
          <p:nvPr/>
        </p:nvSpPr>
        <p:spPr>
          <a:xfrm>
            <a:off x="5693238" y="3305039"/>
            <a:ext cx="1638303" cy="37011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int</a:t>
            </a:r>
            <a:r>
              <a:rPr lang="en-US" dirty="0">
                <a:latin typeface="Courier" pitchFamily="2" charset="0"/>
              </a:rPr>
              <a:t> a = 1;</a:t>
            </a: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5ECD8E-02CC-8B4E-8501-7A36295771CF}"/>
              </a:ext>
            </a:extLst>
          </p:cNvPr>
          <p:cNvCxnSpPr>
            <a:cxnSpLocks/>
            <a:stCxn id="12" idx="2"/>
            <a:endCxn id="13" idx="0"/>
          </p:cNvCxnSpPr>
          <p:nvPr/>
        </p:nvCxnSpPr>
        <p:spPr>
          <a:xfrm flipH="1">
            <a:off x="6512390" y="2847462"/>
            <a:ext cx="2250621"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stmt</a:t>
            </a:r>
            <a:r>
              <a:rPr lang="en-US" dirty="0">
                <a:latin typeface="Courier" pitchFamily="2" charset="0"/>
              </a:rPr>
              <a:t>*</a:t>
            </a:r>
          </a:p>
        </p:txBody>
      </p:sp>
      <p:cxnSp>
        <p:nvCxnSpPr>
          <p:cNvPr id="75" name="Straight Arrow Connector 74">
            <a:extLst>
              <a:ext uri="{FF2B5EF4-FFF2-40B4-BE49-F238E27FC236}">
                <a16:creationId xmlns:a16="http://schemas.microsoft.com/office/drawing/2014/main" id="{C4D75E80-7DB2-4048-968C-F7D754DEED12}"/>
              </a:ext>
            </a:extLst>
          </p:cNvPr>
          <p:cNvCxnSpPr>
            <a:cxnSpLocks/>
            <a:stCxn id="12" idx="2"/>
            <a:endCxn id="71" idx="0"/>
          </p:cNvCxnSpPr>
          <p:nvPr/>
        </p:nvCxnSpPr>
        <p:spPr>
          <a:xfrm>
            <a:off x="8763011" y="2847462"/>
            <a:ext cx="0" cy="2109273"/>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36</a:t>
            </a:fld>
            <a:endParaRPr lang="en-US"/>
          </a:p>
        </p:txBody>
      </p:sp>
      <p:sp>
        <p:nvSpPr>
          <p:cNvPr id="34" name="Rounded Rectangle 33">
            <a:extLst>
              <a:ext uri="{FF2B5EF4-FFF2-40B4-BE49-F238E27FC236}">
                <a16:creationId xmlns:a16="http://schemas.microsoft.com/office/drawing/2014/main" id="{4914332C-CE29-A843-824C-412DCEA2796A}"/>
              </a:ext>
            </a:extLst>
          </p:cNvPr>
          <p:cNvSpPr/>
          <p:nvPr/>
        </p:nvSpPr>
        <p:spPr>
          <a:xfrm>
            <a:off x="273489" y="3305040"/>
            <a:ext cx="4748917" cy="18424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Hans" sz="2400" b="1" dirty="0">
                <a:solidFill>
                  <a:schemeClr val="tx1"/>
                </a:solidFill>
              </a:rPr>
              <a:t>later</a:t>
            </a:r>
            <a:endParaRPr lang="en-US" altLang="zh-CHS" sz="2400" dirty="0">
              <a:solidFill>
                <a:schemeClr val="bg1"/>
              </a:solidFill>
              <a:latin typeface="Consolas" panose="020B0609020204030204" pitchFamily="49" charset="0"/>
              <a:cs typeface="Consolas" panose="020B0609020204030204" pitchFamily="49" charset="0"/>
            </a:endParaRPr>
          </a:p>
          <a:p>
            <a:r>
              <a:rPr lang="zh-CHS" altLang="en-US" sz="2400" dirty="0">
                <a:latin typeface="Courier" pitchFamily="2" charset="0"/>
              </a:rPr>
              <a:t>        </a:t>
            </a:r>
            <a:r>
              <a:rPr lang="en-US" sz="2400" dirty="0" err="1">
                <a:latin typeface="Courier" pitchFamily="2" charset="0"/>
              </a:rPr>
              <a:t>int</a:t>
            </a:r>
            <a:r>
              <a:rPr lang="en-US" sz="2400" dirty="0">
                <a:latin typeface="Courier" pitchFamily="2" charset="0"/>
              </a:rPr>
              <a:t> a = 1;</a:t>
            </a:r>
          </a:p>
          <a:p>
            <a:r>
              <a:rPr lang="en-US" altLang="zh-CHS" sz="2400" b="1" dirty="0">
                <a:solidFill>
                  <a:schemeClr val="tx1"/>
                </a:solidFill>
              </a:rPr>
              <a:t>will</a:t>
            </a:r>
            <a:r>
              <a:rPr lang="zh-CHS" altLang="en-US" sz="2400" b="1" dirty="0">
                <a:solidFill>
                  <a:schemeClr val="tx1"/>
                </a:solidFill>
              </a:rPr>
              <a:t> </a:t>
            </a:r>
            <a:r>
              <a:rPr lang="en-US" altLang="zh-CHS" sz="2400" b="1" dirty="0">
                <a:solidFill>
                  <a:schemeClr val="tx1"/>
                </a:solidFill>
              </a:rPr>
              <a:t>be</a:t>
            </a:r>
            <a:r>
              <a:rPr lang="zh-CHS" altLang="en-US" sz="2400" b="1" dirty="0">
                <a:solidFill>
                  <a:schemeClr val="tx1"/>
                </a:solidFill>
              </a:rPr>
              <a:t> </a:t>
            </a:r>
            <a:r>
              <a:rPr lang="en-US" altLang="zh-CHS" sz="2400" b="1" dirty="0">
                <a:solidFill>
                  <a:schemeClr val="tx1"/>
                </a:solidFill>
              </a:rPr>
              <a:t>deleted.</a:t>
            </a:r>
          </a:p>
          <a:p>
            <a:endParaRPr lang="en-US" altLang="zh-CHS" sz="2400" dirty="0">
              <a:solidFill>
                <a:schemeClr val="bg1"/>
              </a:solidFill>
            </a:endParaRPr>
          </a:p>
          <a:p>
            <a:endParaRPr lang="en-US" altLang="zh-CHS" sz="2400" dirty="0"/>
          </a:p>
        </p:txBody>
      </p:sp>
    </p:spTree>
    <p:extLst>
      <p:ext uri="{BB962C8B-B14F-4D97-AF65-F5344CB8AC3E}">
        <p14:creationId xmlns:p14="http://schemas.microsoft.com/office/powerpoint/2010/main" val="1718304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EE3E-B56E-7C44-A8ED-509633F48B6E}"/>
              </a:ext>
            </a:extLst>
          </p:cNvPr>
          <p:cNvSpPr>
            <a:spLocks noGrp="1"/>
          </p:cNvSpPr>
          <p:nvPr>
            <p:ph type="title"/>
          </p:nvPr>
        </p:nvSpPr>
        <p:spPr/>
        <p:txBody>
          <a:bodyPr/>
          <a:lstStyle/>
          <a:p>
            <a:r>
              <a:rPr lang="en-US" altLang="zh-CHS" dirty="0"/>
              <a:t>final</a:t>
            </a:r>
            <a:r>
              <a:rPr lang="zh-CHS" altLang="en-US" dirty="0"/>
              <a:t> </a:t>
            </a:r>
            <a:r>
              <a:rPr lang="en-US" altLang="zh-CHS" dirty="0"/>
              <a:t>result</a:t>
            </a:r>
            <a:r>
              <a:rPr lang="zh-CHS" altLang="en-US" dirty="0"/>
              <a:t> </a:t>
            </a:r>
            <a:endParaRPr lang="en-US" dirty="0"/>
          </a:p>
        </p:txBody>
      </p:sp>
      <p:sp>
        <p:nvSpPr>
          <p:cNvPr id="4" name="Rounded Rectangle 3">
            <a:extLst>
              <a:ext uri="{FF2B5EF4-FFF2-40B4-BE49-F238E27FC236}">
                <a16:creationId xmlns:a16="http://schemas.microsoft.com/office/drawing/2014/main" id="{4D577585-F158-6E49-BC6F-18C4A5EE0EC0}"/>
              </a:ext>
            </a:extLst>
          </p:cNvPr>
          <p:cNvSpPr/>
          <p:nvPr/>
        </p:nvSpPr>
        <p:spPr>
          <a:xfrm>
            <a:off x="10504726" y="821966"/>
            <a:ext cx="1328058"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func_def</a:t>
            </a:r>
            <a:endParaRPr lang="en-US" dirty="0">
              <a:latin typeface="Courier" pitchFamily="2" charset="0"/>
            </a:endParaRPr>
          </a:p>
        </p:txBody>
      </p:sp>
      <p:sp>
        <p:nvSpPr>
          <p:cNvPr id="5" name="Rounded Rectangle 4">
            <a:extLst>
              <a:ext uri="{FF2B5EF4-FFF2-40B4-BE49-F238E27FC236}">
                <a16:creationId xmlns:a16="http://schemas.microsoft.com/office/drawing/2014/main" id="{B03F51B8-024A-8F4A-B5BE-A1BC3528C069}"/>
              </a:ext>
            </a:extLst>
          </p:cNvPr>
          <p:cNvSpPr/>
          <p:nvPr/>
        </p:nvSpPr>
        <p:spPr>
          <a:xfrm>
            <a:off x="5715014" y="1660543"/>
            <a:ext cx="642257"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err="1">
                <a:latin typeface="Courier" pitchFamily="2" charset="0"/>
              </a:rPr>
              <a:t>int</a:t>
            </a:r>
            <a:endParaRPr lang="en-US" dirty="0">
              <a:latin typeface="Courier" pitchFamily="2" charset="0"/>
            </a:endParaRPr>
          </a:p>
        </p:txBody>
      </p:sp>
      <p:sp>
        <p:nvSpPr>
          <p:cNvPr id="6" name="Rounded Rectangle 5">
            <a:extLst>
              <a:ext uri="{FF2B5EF4-FFF2-40B4-BE49-F238E27FC236}">
                <a16:creationId xmlns:a16="http://schemas.microsoft.com/office/drawing/2014/main" id="{E088453E-C3C6-0D45-AE1E-6C2FCD261503}"/>
              </a:ext>
            </a:extLst>
          </p:cNvPr>
          <p:cNvSpPr/>
          <p:nvPr/>
        </p:nvSpPr>
        <p:spPr>
          <a:xfrm>
            <a:off x="6847127" y="1660543"/>
            <a:ext cx="783772"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main</a:t>
            </a:r>
            <a:endParaRPr lang="en-US" dirty="0">
              <a:latin typeface="Courier" pitchFamily="2" charset="0"/>
            </a:endParaRPr>
          </a:p>
        </p:txBody>
      </p:sp>
      <p:sp>
        <p:nvSpPr>
          <p:cNvPr id="7" name="Rounded Rectangle 6">
            <a:extLst>
              <a:ext uri="{FF2B5EF4-FFF2-40B4-BE49-F238E27FC236}">
                <a16:creationId xmlns:a16="http://schemas.microsoft.com/office/drawing/2014/main" id="{7040A959-0B7F-3644-B94F-56B062DAA849}"/>
              </a:ext>
            </a:extLst>
          </p:cNvPr>
          <p:cNvSpPr/>
          <p:nvPr/>
        </p:nvSpPr>
        <p:spPr>
          <a:xfrm>
            <a:off x="8120755"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8" name="Rounded Rectangle 7">
            <a:extLst>
              <a:ext uri="{FF2B5EF4-FFF2-40B4-BE49-F238E27FC236}">
                <a16:creationId xmlns:a16="http://schemas.microsoft.com/office/drawing/2014/main" id="{A1B3B55D-468C-8B4F-8D86-613550F2DF26}"/>
              </a:ext>
            </a:extLst>
          </p:cNvPr>
          <p:cNvSpPr/>
          <p:nvPr/>
        </p:nvSpPr>
        <p:spPr>
          <a:xfrm>
            <a:off x="8969840" y="1660543"/>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dirty="0">
                <a:latin typeface="Courier" pitchFamily="2" charset="0"/>
              </a:rPr>
              <a:t>)</a:t>
            </a:r>
            <a:endParaRPr lang="en-US" dirty="0">
              <a:latin typeface="Courier" pitchFamily="2" charset="0"/>
            </a:endParaRPr>
          </a:p>
        </p:txBody>
      </p:sp>
      <p:sp>
        <p:nvSpPr>
          <p:cNvPr id="9" name="Rounded Rectangle 8">
            <a:extLst>
              <a:ext uri="{FF2B5EF4-FFF2-40B4-BE49-F238E27FC236}">
                <a16:creationId xmlns:a16="http://schemas.microsoft.com/office/drawing/2014/main" id="{AE2639B7-8BC6-8A45-ABDD-F8152A7B3345}"/>
              </a:ext>
            </a:extLst>
          </p:cNvPr>
          <p:cNvSpPr/>
          <p:nvPr/>
        </p:nvSpPr>
        <p:spPr>
          <a:xfrm>
            <a:off x="9818925" y="1649657"/>
            <a:ext cx="2013859"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compound</a:t>
            </a:r>
            <a:r>
              <a:rPr lang="en-US" altLang="zh-CHS" dirty="0" err="1">
                <a:latin typeface="Courier" pitchFamily="2" charset="0"/>
              </a:rPr>
              <a:t>_stmt</a:t>
            </a:r>
            <a:endParaRPr lang="en-US" dirty="0">
              <a:latin typeface="Courier" pitchFamily="2" charset="0"/>
            </a:endParaRPr>
          </a:p>
        </p:txBody>
      </p:sp>
      <p:sp>
        <p:nvSpPr>
          <p:cNvPr id="10" name="Rounded Rectangle 9">
            <a:extLst>
              <a:ext uri="{FF2B5EF4-FFF2-40B4-BE49-F238E27FC236}">
                <a16:creationId xmlns:a16="http://schemas.microsoft.com/office/drawing/2014/main" id="{F9A6C9DA-E83E-8140-9DE7-AD2195A89DFC}"/>
              </a:ext>
            </a:extLst>
          </p:cNvPr>
          <p:cNvSpPr/>
          <p:nvPr/>
        </p:nvSpPr>
        <p:spPr>
          <a:xfrm>
            <a:off x="5693238"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1" name="Rounded Rectangle 10">
            <a:extLst>
              <a:ext uri="{FF2B5EF4-FFF2-40B4-BE49-F238E27FC236}">
                <a16:creationId xmlns:a16="http://schemas.microsoft.com/office/drawing/2014/main" id="{FE19A467-DAAE-FB41-8527-968B490C5FDC}"/>
              </a:ext>
            </a:extLst>
          </p:cNvPr>
          <p:cNvSpPr/>
          <p:nvPr/>
        </p:nvSpPr>
        <p:spPr>
          <a:xfrm>
            <a:off x="11473555" y="2477348"/>
            <a:ext cx="359229" cy="37011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a:t>
            </a:r>
          </a:p>
        </p:txBody>
      </p:sp>
      <p:sp>
        <p:nvSpPr>
          <p:cNvPr id="12" name="Rounded Rectangle 11">
            <a:extLst>
              <a:ext uri="{FF2B5EF4-FFF2-40B4-BE49-F238E27FC236}">
                <a16:creationId xmlns:a16="http://schemas.microsoft.com/office/drawing/2014/main" id="{8DB15F59-D615-674C-A858-6A6EB3700931}"/>
              </a:ext>
            </a:extLst>
          </p:cNvPr>
          <p:cNvSpPr/>
          <p:nvPr/>
        </p:nvSpPr>
        <p:spPr>
          <a:xfrm>
            <a:off x="8311254" y="2477348"/>
            <a:ext cx="903514" cy="37011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latin typeface="Courier" pitchFamily="2" charset="0"/>
              </a:rPr>
              <a:t>stmt</a:t>
            </a:r>
            <a:r>
              <a:rPr lang="en-US" dirty="0">
                <a:latin typeface="Courier" pitchFamily="2" charset="0"/>
              </a:rPr>
              <a:t>*</a:t>
            </a:r>
          </a:p>
        </p:txBody>
      </p:sp>
      <p:sp>
        <p:nvSpPr>
          <p:cNvPr id="15" name="Rounded Rectangle 14">
            <a:extLst>
              <a:ext uri="{FF2B5EF4-FFF2-40B4-BE49-F238E27FC236}">
                <a16:creationId xmlns:a16="http://schemas.microsoft.com/office/drawing/2014/main" id="{C4967502-B510-4248-9CF1-0DA68951ACF5}"/>
              </a:ext>
            </a:extLst>
          </p:cNvPr>
          <p:cNvSpPr/>
          <p:nvPr/>
        </p:nvSpPr>
        <p:spPr>
          <a:xfrm>
            <a:off x="10335997" y="3305039"/>
            <a:ext cx="1496787"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urier" pitchFamily="2" charset="0"/>
              </a:rPr>
              <a:t>return 0;</a:t>
            </a:r>
          </a:p>
        </p:txBody>
      </p:sp>
      <p:cxnSp>
        <p:nvCxnSpPr>
          <p:cNvPr id="17" name="Straight Arrow Connector 16">
            <a:extLst>
              <a:ext uri="{FF2B5EF4-FFF2-40B4-BE49-F238E27FC236}">
                <a16:creationId xmlns:a16="http://schemas.microsoft.com/office/drawing/2014/main" id="{C35FDC3D-A836-9641-B929-5D8CBED9AA08}"/>
              </a:ext>
            </a:extLst>
          </p:cNvPr>
          <p:cNvCxnSpPr>
            <a:stCxn id="4" idx="2"/>
            <a:endCxn id="9" idx="0"/>
          </p:cNvCxnSpPr>
          <p:nvPr/>
        </p:nvCxnSpPr>
        <p:spPr>
          <a:xfrm flipH="1">
            <a:off x="10825855" y="1192080"/>
            <a:ext cx="34290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58FD02-BF0F-DE42-A451-E374EC723782}"/>
              </a:ext>
            </a:extLst>
          </p:cNvPr>
          <p:cNvCxnSpPr>
            <a:cxnSpLocks/>
            <a:stCxn id="4" idx="2"/>
            <a:endCxn id="8" idx="0"/>
          </p:cNvCxnSpPr>
          <p:nvPr/>
        </p:nvCxnSpPr>
        <p:spPr>
          <a:xfrm flipH="1">
            <a:off x="9149455" y="1192080"/>
            <a:ext cx="2019300"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F9AB104-9407-7C4F-997A-038C42C5867E}"/>
              </a:ext>
            </a:extLst>
          </p:cNvPr>
          <p:cNvCxnSpPr>
            <a:cxnSpLocks/>
            <a:stCxn id="4" idx="2"/>
            <a:endCxn id="7" idx="0"/>
          </p:cNvCxnSpPr>
          <p:nvPr/>
        </p:nvCxnSpPr>
        <p:spPr>
          <a:xfrm flipH="1">
            <a:off x="8300370" y="1192080"/>
            <a:ext cx="2868385"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52262BA-75B3-FE4D-9AC7-2BD1D0AC870E}"/>
              </a:ext>
            </a:extLst>
          </p:cNvPr>
          <p:cNvCxnSpPr>
            <a:cxnSpLocks/>
            <a:stCxn id="4" idx="2"/>
            <a:endCxn id="6" idx="0"/>
          </p:cNvCxnSpPr>
          <p:nvPr/>
        </p:nvCxnSpPr>
        <p:spPr>
          <a:xfrm flipH="1">
            <a:off x="7239013" y="1192080"/>
            <a:ext cx="392974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CCF9E97-47D8-1B40-80F1-CB75739DF5EF}"/>
              </a:ext>
            </a:extLst>
          </p:cNvPr>
          <p:cNvCxnSpPr>
            <a:cxnSpLocks/>
            <a:stCxn id="4" idx="2"/>
            <a:endCxn id="5" idx="0"/>
          </p:cNvCxnSpPr>
          <p:nvPr/>
        </p:nvCxnSpPr>
        <p:spPr>
          <a:xfrm flipH="1">
            <a:off x="6036143" y="1192080"/>
            <a:ext cx="5132612" cy="468463"/>
          </a:xfrm>
          <a:prstGeom prst="straightConnector1">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728B538-314A-DF44-B3E7-596BEABD2CBA}"/>
              </a:ext>
            </a:extLst>
          </p:cNvPr>
          <p:cNvCxnSpPr>
            <a:cxnSpLocks/>
            <a:stCxn id="9" idx="2"/>
            <a:endCxn id="10" idx="0"/>
          </p:cNvCxnSpPr>
          <p:nvPr/>
        </p:nvCxnSpPr>
        <p:spPr>
          <a:xfrm flipH="1">
            <a:off x="5872853" y="2019771"/>
            <a:ext cx="4953002"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37792-B621-2A44-B75B-CC2377180AC9}"/>
              </a:ext>
            </a:extLst>
          </p:cNvPr>
          <p:cNvCxnSpPr>
            <a:cxnSpLocks/>
            <a:stCxn id="9" idx="2"/>
            <a:endCxn id="12" idx="0"/>
          </p:cNvCxnSpPr>
          <p:nvPr/>
        </p:nvCxnSpPr>
        <p:spPr>
          <a:xfrm flipH="1">
            <a:off x="8763011" y="2019771"/>
            <a:ext cx="2062844"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4442AA4-96FF-CA48-9D1F-5305A0A5387C}"/>
              </a:ext>
            </a:extLst>
          </p:cNvPr>
          <p:cNvCxnSpPr>
            <a:cxnSpLocks/>
            <a:stCxn id="9" idx="2"/>
            <a:endCxn id="11" idx="0"/>
          </p:cNvCxnSpPr>
          <p:nvPr/>
        </p:nvCxnSpPr>
        <p:spPr>
          <a:xfrm>
            <a:off x="10825855" y="2019771"/>
            <a:ext cx="827315"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00B0058-DC98-2941-823D-3AB280DB32FB}"/>
              </a:ext>
            </a:extLst>
          </p:cNvPr>
          <p:cNvCxnSpPr>
            <a:cxnSpLocks/>
            <a:stCxn id="12" idx="2"/>
            <a:endCxn id="15" idx="0"/>
          </p:cNvCxnSpPr>
          <p:nvPr/>
        </p:nvCxnSpPr>
        <p:spPr>
          <a:xfrm>
            <a:off x="8763011" y="2847462"/>
            <a:ext cx="2321380" cy="457577"/>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FC91394B-7D7F-504B-AAE4-FA9F38848E47}"/>
              </a:ext>
            </a:extLst>
          </p:cNvPr>
          <p:cNvSpPr/>
          <p:nvPr/>
        </p:nvSpPr>
        <p:spPr>
          <a:xfrm>
            <a:off x="8311254" y="4956735"/>
            <a:ext cx="903514"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stmt</a:t>
            </a:r>
            <a:r>
              <a:rPr lang="en-US" dirty="0">
                <a:latin typeface="Courier" pitchFamily="2" charset="0"/>
              </a:rPr>
              <a:t>*</a:t>
            </a:r>
          </a:p>
        </p:txBody>
      </p:sp>
      <p:cxnSp>
        <p:nvCxnSpPr>
          <p:cNvPr id="75" name="Straight Arrow Connector 74">
            <a:extLst>
              <a:ext uri="{FF2B5EF4-FFF2-40B4-BE49-F238E27FC236}">
                <a16:creationId xmlns:a16="http://schemas.microsoft.com/office/drawing/2014/main" id="{C4D75E80-7DB2-4048-968C-F7D754DEED12}"/>
              </a:ext>
            </a:extLst>
          </p:cNvPr>
          <p:cNvCxnSpPr>
            <a:cxnSpLocks/>
            <a:stCxn id="12" idx="2"/>
            <a:endCxn id="71" idx="0"/>
          </p:cNvCxnSpPr>
          <p:nvPr/>
        </p:nvCxnSpPr>
        <p:spPr>
          <a:xfrm>
            <a:off x="8763011" y="2847462"/>
            <a:ext cx="0" cy="2109273"/>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8" name="Rounded Rectangle 87">
            <a:extLst>
              <a:ext uri="{FF2B5EF4-FFF2-40B4-BE49-F238E27FC236}">
                <a16:creationId xmlns:a16="http://schemas.microsoft.com/office/drawing/2014/main" id="{FAC94014-78DF-C64C-9B34-948C6A29633F}"/>
              </a:ext>
            </a:extLst>
          </p:cNvPr>
          <p:cNvSpPr/>
          <p:nvPr/>
        </p:nvSpPr>
        <p:spPr>
          <a:xfrm>
            <a:off x="3690266" y="5870289"/>
            <a:ext cx="2547260"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(“Hello ”);</a:t>
            </a:r>
          </a:p>
        </p:txBody>
      </p:sp>
      <p:sp>
        <p:nvSpPr>
          <p:cNvPr id="89" name="Rounded Rectangle 88">
            <a:extLst>
              <a:ext uri="{FF2B5EF4-FFF2-40B4-BE49-F238E27FC236}">
                <a16:creationId xmlns:a16="http://schemas.microsoft.com/office/drawing/2014/main" id="{8AD8784A-E780-2D41-86F9-23EAE9CBF58F}"/>
              </a:ext>
            </a:extLst>
          </p:cNvPr>
          <p:cNvSpPr/>
          <p:nvPr/>
        </p:nvSpPr>
        <p:spPr>
          <a:xfrm>
            <a:off x="6701283" y="5881174"/>
            <a:ext cx="3029441" cy="3701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atin typeface="Courier" pitchFamily="2" charset="0"/>
              </a:rPr>
              <a:t>printf</a:t>
            </a:r>
            <a:r>
              <a:rPr lang="en-US" dirty="0">
                <a:latin typeface="Courier" pitchFamily="2" charset="0"/>
              </a:rPr>
              <a:t>(“world!\n”);</a:t>
            </a:r>
          </a:p>
        </p:txBody>
      </p:sp>
      <p:cxnSp>
        <p:nvCxnSpPr>
          <p:cNvPr id="91" name="Straight Arrow Connector 90">
            <a:extLst>
              <a:ext uri="{FF2B5EF4-FFF2-40B4-BE49-F238E27FC236}">
                <a16:creationId xmlns:a16="http://schemas.microsoft.com/office/drawing/2014/main" id="{0C2B3577-1753-0644-A705-40337B3F568D}"/>
              </a:ext>
            </a:extLst>
          </p:cNvPr>
          <p:cNvCxnSpPr>
            <a:cxnSpLocks/>
            <a:stCxn id="71" idx="2"/>
            <a:endCxn id="88" idx="0"/>
          </p:cNvCxnSpPr>
          <p:nvPr/>
        </p:nvCxnSpPr>
        <p:spPr>
          <a:xfrm flipH="1">
            <a:off x="4963896" y="5326849"/>
            <a:ext cx="3799115" cy="54344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931CE19-FC5B-A44D-9127-0298C67D4D8A}"/>
              </a:ext>
            </a:extLst>
          </p:cNvPr>
          <p:cNvCxnSpPr>
            <a:cxnSpLocks/>
            <a:stCxn id="71" idx="2"/>
            <a:endCxn id="89" idx="0"/>
          </p:cNvCxnSpPr>
          <p:nvPr/>
        </p:nvCxnSpPr>
        <p:spPr>
          <a:xfrm flipH="1">
            <a:off x="8216004" y="5326849"/>
            <a:ext cx="547007" cy="55432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3" name="Slide Number Placeholder 102">
            <a:extLst>
              <a:ext uri="{FF2B5EF4-FFF2-40B4-BE49-F238E27FC236}">
                <a16:creationId xmlns:a16="http://schemas.microsoft.com/office/drawing/2014/main" id="{B55AED26-3050-5D4D-91EC-C8BA19E144FC}"/>
              </a:ext>
            </a:extLst>
          </p:cNvPr>
          <p:cNvSpPr>
            <a:spLocks noGrp="1"/>
          </p:cNvSpPr>
          <p:nvPr>
            <p:ph type="sldNum" sz="quarter" idx="12"/>
          </p:nvPr>
        </p:nvSpPr>
        <p:spPr/>
        <p:txBody>
          <a:bodyPr/>
          <a:lstStyle/>
          <a:p>
            <a:fld id="{DD84FB6D-32E1-4B40-A730-C23E1C88D905}" type="slidenum">
              <a:rPr lang="en-US" smtClean="0"/>
              <a:t>37</a:t>
            </a:fld>
            <a:endParaRPr lang="en-US"/>
          </a:p>
        </p:txBody>
      </p:sp>
      <p:grpSp>
        <p:nvGrpSpPr>
          <p:cNvPr id="36" name="Group 35">
            <a:extLst>
              <a:ext uri="{FF2B5EF4-FFF2-40B4-BE49-F238E27FC236}">
                <a16:creationId xmlns:a16="http://schemas.microsoft.com/office/drawing/2014/main" id="{DF817FD7-5E64-8A47-808A-99F19908A935}"/>
              </a:ext>
            </a:extLst>
          </p:cNvPr>
          <p:cNvGrpSpPr/>
          <p:nvPr/>
        </p:nvGrpSpPr>
        <p:grpSpPr>
          <a:xfrm>
            <a:off x="838200" y="2612130"/>
            <a:ext cx="3518824" cy="2126046"/>
            <a:chOff x="838200" y="1407739"/>
            <a:chExt cx="3760966" cy="2126046"/>
          </a:xfrm>
        </p:grpSpPr>
        <p:sp>
          <p:nvSpPr>
            <p:cNvPr id="37" name="TextBox 36">
              <a:extLst>
                <a:ext uri="{FF2B5EF4-FFF2-40B4-BE49-F238E27FC236}">
                  <a16:creationId xmlns:a16="http://schemas.microsoft.com/office/drawing/2014/main" id="{A0575BD2-E01A-BD40-97EF-4E23BF6C091A}"/>
                </a:ext>
              </a:extLst>
            </p:cNvPr>
            <p:cNvSpPr txBox="1"/>
            <p:nvPr/>
          </p:nvSpPr>
          <p:spPr>
            <a:xfrm>
              <a:off x="838200" y="1825625"/>
              <a:ext cx="3760966" cy="1708160"/>
            </a:xfrm>
            <a:prstGeom prst="rect">
              <a:avLst/>
            </a:prstGeom>
            <a:solidFill>
              <a:schemeClr val="bg1"/>
            </a:solidFill>
            <a:ln>
              <a:solidFill>
                <a:schemeClr val="accent1">
                  <a:shade val="50000"/>
                </a:schemeClr>
              </a:solidFill>
            </a:ln>
          </p:spPr>
          <p:txBody>
            <a:bodyPr wrap="square" rtlCol="0">
              <a:spAutoFit/>
            </a:bodyPr>
            <a:lstStyle/>
            <a:p>
              <a:r>
                <a:rPr lang="en-US" sz="2100" dirty="0" err="1">
                  <a:solidFill>
                    <a:srgbClr val="000088"/>
                  </a:solidFill>
                  <a:latin typeface="Consolas" panose="020B0609020204030204" pitchFamily="49" charset="0"/>
                </a:rPr>
                <a:t>int</a:t>
              </a:r>
              <a:r>
                <a:rPr lang="en-US" sz="2100" dirty="0">
                  <a:solidFill>
                    <a:srgbClr val="000000"/>
                  </a:solidFill>
                  <a:latin typeface="Consolas" panose="020B0609020204030204" pitchFamily="49" charset="0"/>
                </a:rPr>
                <a:t> main</a:t>
              </a:r>
              <a:r>
                <a:rPr lang="en-US" sz="2100" dirty="0">
                  <a:solidFill>
                    <a:srgbClr val="666600"/>
                  </a:solidFill>
                  <a:latin typeface="Consolas" panose="020B0609020204030204" pitchFamily="49" charset="0"/>
                </a:rPr>
                <a:t>()</a:t>
              </a:r>
              <a:r>
                <a:rPr lang="en-US" sz="2100" dirty="0">
                  <a:solidFill>
                    <a:srgbClr val="000000"/>
                  </a:solidFill>
                  <a:latin typeface="Consolas" panose="020B0609020204030204" pitchFamily="49" charset="0"/>
                </a:rPr>
                <a:t> {</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"Hello "</a:t>
              </a:r>
              <a:r>
                <a:rPr lang="en-US" sz="2100" dirty="0">
                  <a:solidFill>
                    <a:srgbClr val="666600"/>
                  </a:solidFill>
                  <a:latin typeface="Consolas" panose="020B0609020204030204" pitchFamily="49" charset="0"/>
                </a:rPr>
                <a:t>);</a:t>
              </a:r>
              <a:endParaRPr lang="en-US" sz="2100" dirty="0"/>
            </a:p>
            <a:p>
              <a:r>
                <a:rPr lang="en-US" sz="2100" dirty="0">
                  <a:solidFill>
                    <a:srgbClr val="000000"/>
                  </a:solidFill>
                  <a:latin typeface="Consolas" panose="020B0609020204030204" pitchFamily="49" charset="0"/>
                </a:rPr>
                <a:t> </a:t>
              </a:r>
              <a:r>
                <a:rPr lang="en-US" sz="2100" dirty="0" err="1">
                  <a:solidFill>
                    <a:srgbClr val="000000"/>
                  </a:solidFill>
                  <a:latin typeface="Consolas" panose="020B0609020204030204" pitchFamily="49" charset="0"/>
                </a:rPr>
                <a:t>printf</a:t>
              </a:r>
              <a:r>
                <a:rPr lang="en-US" sz="2100" dirty="0">
                  <a:solidFill>
                    <a:srgbClr val="666600"/>
                  </a:solidFill>
                  <a:latin typeface="Consolas" panose="020B0609020204030204" pitchFamily="49" charset="0"/>
                </a:rPr>
                <a:t>(</a:t>
              </a:r>
              <a:r>
                <a:rPr lang="en-US" sz="2100" dirty="0">
                  <a:solidFill>
                    <a:srgbClr val="008800"/>
                  </a:solidFill>
                  <a:latin typeface="Consolas" panose="020B0609020204030204" pitchFamily="49" charset="0"/>
                </a:rPr>
                <a:t>"world!\n"</a:t>
              </a:r>
              <a:r>
                <a:rPr lang="en-US" sz="2100" dirty="0">
                  <a:solidFill>
                    <a:srgbClr val="666600"/>
                  </a:solidFill>
                  <a:latin typeface="Consolas" panose="020B0609020204030204" pitchFamily="49" charset="0"/>
                </a:rPr>
                <a:t>);</a:t>
              </a:r>
              <a:r>
                <a:rPr lang="en-US" sz="2100" dirty="0"/>
                <a:t> </a:t>
              </a:r>
              <a:r>
                <a:rPr lang="en-US" sz="2100" dirty="0">
                  <a:solidFill>
                    <a:srgbClr val="000000"/>
                  </a:solidFill>
                  <a:latin typeface="Consolas" panose="020B0609020204030204" pitchFamily="49" charset="0"/>
                </a:rPr>
                <a:t> </a:t>
              </a:r>
            </a:p>
            <a:p>
              <a:r>
                <a:rPr lang="en-US" sz="2100" dirty="0">
                  <a:solidFill>
                    <a:srgbClr val="000000"/>
                  </a:solidFill>
                  <a:latin typeface="Consolas" panose="020B0609020204030204" pitchFamily="49" charset="0"/>
                </a:rPr>
                <a:t> </a:t>
              </a:r>
              <a:r>
                <a:rPr lang="en-US" sz="2100" dirty="0">
                  <a:solidFill>
                    <a:srgbClr val="000088"/>
                  </a:solidFill>
                  <a:latin typeface="Consolas" panose="020B0609020204030204" pitchFamily="49" charset="0"/>
                </a:rPr>
                <a:t>return</a:t>
              </a:r>
              <a:r>
                <a:rPr lang="en-US" sz="2100" dirty="0">
                  <a:solidFill>
                    <a:srgbClr val="000000"/>
                  </a:solidFill>
                  <a:latin typeface="Consolas" panose="020B0609020204030204" pitchFamily="49" charset="0"/>
                </a:rPr>
                <a:t> </a:t>
              </a:r>
              <a:r>
                <a:rPr lang="en-US" sz="2100" dirty="0">
                  <a:solidFill>
                    <a:srgbClr val="006666"/>
                  </a:solidFill>
                  <a:latin typeface="Consolas" panose="020B0609020204030204" pitchFamily="49" charset="0"/>
                </a:rPr>
                <a:t>0;</a:t>
              </a:r>
              <a:endParaRPr lang="en-US" sz="2100" dirty="0"/>
            </a:p>
            <a:p>
              <a:r>
                <a:rPr lang="en-US" sz="2100" dirty="0">
                  <a:solidFill>
                    <a:srgbClr val="000000"/>
                  </a:solidFill>
                  <a:latin typeface="Consolas" panose="020B0609020204030204" pitchFamily="49" charset="0"/>
                </a:rPr>
                <a:t>}</a:t>
              </a:r>
              <a:endParaRPr lang="en-US" sz="2100" dirty="0"/>
            </a:p>
          </p:txBody>
        </p:sp>
        <p:sp>
          <p:nvSpPr>
            <p:cNvPr id="38" name="Rectangle 37">
              <a:extLst>
                <a:ext uri="{FF2B5EF4-FFF2-40B4-BE49-F238E27FC236}">
                  <a16:creationId xmlns:a16="http://schemas.microsoft.com/office/drawing/2014/main" id="{D11515C3-2AD0-6D48-8576-ED673A6F4AEB}"/>
                </a:ext>
              </a:extLst>
            </p:cNvPr>
            <p:cNvSpPr/>
            <p:nvPr/>
          </p:nvSpPr>
          <p:spPr>
            <a:xfrm>
              <a:off x="838200" y="1407739"/>
              <a:ext cx="3760966" cy="4245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ideal result</a:t>
              </a:r>
            </a:p>
          </p:txBody>
        </p:sp>
      </p:grpSp>
    </p:spTree>
    <p:extLst>
      <p:ext uri="{BB962C8B-B14F-4D97-AF65-F5344CB8AC3E}">
        <p14:creationId xmlns:p14="http://schemas.microsoft.com/office/powerpoint/2010/main" val="2675604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err="1"/>
              <a:t>Perses</a:t>
            </a:r>
            <a:r>
              <a:rPr lang="zh-CHS" altLang="en-US" dirty="0"/>
              <a:t> </a:t>
            </a:r>
            <a:r>
              <a:rPr lang="en-US" altLang="zh-CHS" dirty="0"/>
              <a:t>normal</a:t>
            </a:r>
            <a:r>
              <a:rPr lang="zh-CHS" altLang="en-US" dirty="0"/>
              <a:t> </a:t>
            </a:r>
            <a:r>
              <a:rPr lang="en-US" altLang="zh-CHS" dirty="0"/>
              <a:t>form</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9063AA5-9FE8-6043-8A46-6959A18BB990}"/>
                  </a:ext>
                </a:extLst>
              </p:cNvPr>
              <p:cNvSpPr>
                <a:spLocks noGrp="1"/>
              </p:cNvSpPr>
              <p:nvPr>
                <p:ph idx="1"/>
              </p:nvPr>
            </p:nvSpPr>
            <p:spPr/>
            <p:txBody>
              <a:bodyPr/>
              <a:lstStyle/>
              <a:p>
                <a:r>
                  <a:rPr lang="en-US" dirty="0"/>
                  <a:t>Perses relies on quantifiers</a:t>
                </a:r>
              </a:p>
              <a:p>
                <a:pPr lvl="1"/>
                <a:r>
                  <a:rPr lang="en-US" b="1" dirty="0">
                    <a:solidFill>
                      <a:schemeClr val="accent1"/>
                    </a:solidFill>
                    <a:latin typeface="Consolas" panose="020B0609020204030204" pitchFamily="49" charset="0"/>
                    <a:cs typeface="Consolas" panose="020B0609020204030204" pitchFamily="49" charset="0"/>
                  </a:rPr>
                  <a:t>*</a:t>
                </a:r>
                <a:r>
                  <a:rPr lang="en-US" dirty="0"/>
                  <a:t>,</a:t>
                </a:r>
                <a:r>
                  <a:rPr lang="en-US" b="1" dirty="0">
                    <a:latin typeface="Consolas" panose="020B0609020204030204" pitchFamily="49" charset="0"/>
                    <a:cs typeface="Consolas" panose="020B0609020204030204" pitchFamily="49" charset="0"/>
                  </a:rPr>
                  <a:t> </a:t>
                </a:r>
                <a:r>
                  <a:rPr lang="en-US" b="1" dirty="0">
                    <a:solidFill>
                      <a:schemeClr val="accent1"/>
                    </a:solidFill>
                    <a:latin typeface="Consolas" panose="020B0609020204030204" pitchFamily="49" charset="0"/>
                    <a:cs typeface="Consolas" panose="020B0609020204030204" pitchFamily="49" charset="0"/>
                  </a:rPr>
                  <a:t>+</a:t>
                </a:r>
                <a:r>
                  <a:rPr lang="en-US" dirty="0"/>
                  <a:t>,</a:t>
                </a:r>
                <a:r>
                  <a:rPr lang="en-US" b="1" dirty="0">
                    <a:latin typeface="Consolas" panose="020B0609020204030204" pitchFamily="49" charset="0"/>
                    <a:cs typeface="Consolas" panose="020B0609020204030204" pitchFamily="49" charset="0"/>
                  </a:rPr>
                  <a:t> </a:t>
                </a:r>
                <a:r>
                  <a:rPr lang="en-US" b="1" dirty="0">
                    <a:solidFill>
                      <a:schemeClr val="accent1"/>
                    </a:solidFill>
                    <a:latin typeface="Consolas" panose="020B0609020204030204" pitchFamily="49" charset="0"/>
                    <a:cs typeface="Consolas" panose="020B0609020204030204" pitchFamily="49" charset="0"/>
                  </a:rPr>
                  <a:t>?</a:t>
                </a:r>
              </a:p>
              <a:p>
                <a:r>
                  <a:rPr lang="en-US" dirty="0"/>
                  <a:t>A grammar can be written recursively</a:t>
                </a:r>
              </a:p>
              <a:p>
                <a:pPr lvl="1"/>
                <a:r>
                  <a:rPr lang="en-US" dirty="0">
                    <a:solidFill>
                      <a:schemeClr val="accent1"/>
                    </a:solidFill>
                    <a:latin typeface="Consolas" panose="020B0609020204030204" pitchFamily="49" charset="0"/>
                    <a:cs typeface="Consolas" panose="020B0609020204030204" pitchFamily="49" charset="0"/>
                  </a:rPr>
                  <a:t>&lt;</a:t>
                </a:r>
                <a:r>
                  <a:rPr lang="en-US" dirty="0" err="1">
                    <a:solidFill>
                      <a:schemeClr val="accent1"/>
                    </a:solidFill>
                    <a:latin typeface="Consolas" panose="020B0609020204030204" pitchFamily="49" charset="0"/>
                    <a:cs typeface="Consolas" panose="020B0609020204030204" pitchFamily="49" charset="0"/>
                  </a:rPr>
                  <a:t>stmt_list</a:t>
                </a:r>
                <a:r>
                  <a:rPr lang="en-US" dirty="0">
                    <a:solidFill>
                      <a:schemeClr val="accent1"/>
                    </a:solidFill>
                    <a:latin typeface="Consolas" panose="020B0609020204030204" pitchFamily="49" charset="0"/>
                    <a:cs typeface="Consolas" panose="020B0609020204030204" pitchFamily="49" charset="0"/>
                  </a:rPr>
                  <a:t>&gt; ::= &lt;</a:t>
                </a:r>
                <a:r>
                  <a:rPr lang="en-US" dirty="0" err="1">
                    <a:solidFill>
                      <a:schemeClr val="accent1"/>
                    </a:solidFill>
                    <a:latin typeface="Consolas" panose="020B0609020204030204" pitchFamily="49" charset="0"/>
                    <a:cs typeface="Consolas" panose="020B0609020204030204" pitchFamily="49" charset="0"/>
                  </a:rPr>
                  <a:t>stmt</a:t>
                </a:r>
                <a:r>
                  <a:rPr lang="en-US" dirty="0">
                    <a:solidFill>
                      <a:schemeClr val="accent1"/>
                    </a:solidFill>
                    <a:latin typeface="Consolas" panose="020B0609020204030204" pitchFamily="49" charset="0"/>
                    <a:cs typeface="Consolas" panose="020B0609020204030204" pitchFamily="49" charset="0"/>
                  </a:rPr>
                  <a:t>&gt; &lt;</a:t>
                </a:r>
                <a:r>
                  <a:rPr lang="en-US" dirty="0" err="1">
                    <a:solidFill>
                      <a:schemeClr val="accent1"/>
                    </a:solidFill>
                    <a:latin typeface="Consolas" panose="020B0609020204030204" pitchFamily="49" charset="0"/>
                    <a:cs typeface="Consolas" panose="020B0609020204030204" pitchFamily="49" charset="0"/>
                  </a:rPr>
                  <a:t>stmt_list</a:t>
                </a:r>
                <a:r>
                  <a:rPr lang="en-US" dirty="0">
                    <a:solidFill>
                      <a:schemeClr val="accent1"/>
                    </a:solidFill>
                    <a:latin typeface="Consolas" panose="020B0609020204030204" pitchFamily="49" charset="0"/>
                    <a:cs typeface="Consolas" panose="020B0609020204030204" pitchFamily="49" charset="0"/>
                  </a:rPr>
                  <a:t>&gt;</a:t>
                </a:r>
              </a:p>
              <a:p>
                <a:pPr marL="457200" lvl="1" indent="0">
                  <a:buNone/>
                </a:pPr>
                <a:r>
                  <a:rPr lang="en-US" dirty="0">
                    <a:solidFill>
                      <a:schemeClr val="accent1"/>
                    </a:solidFill>
                    <a:latin typeface="Consolas" panose="020B0609020204030204" pitchFamily="49" charset="0"/>
                    <a:cs typeface="Consolas" panose="020B0609020204030204" pitchFamily="49" charset="0"/>
                  </a:rPr>
                  <a:t>                 | </a:t>
                </a:r>
                <a14:m>
                  <m:oMath xmlns:m="http://schemas.openxmlformats.org/officeDocument/2006/math">
                    <m:r>
                      <m:rPr>
                        <m:sty m:val="p"/>
                      </m:rPr>
                      <a:rPr lang="en-US" b="0" i="1" smtClean="0">
                        <a:solidFill>
                          <a:schemeClr val="accent1"/>
                        </a:solidFill>
                        <a:latin typeface="Cambria Math" panose="02040503050406030204" pitchFamily="18" charset="0"/>
                        <a:cs typeface="Consolas" panose="020B0609020204030204" pitchFamily="49" charset="0"/>
                      </a:rPr>
                      <m:t>ϵ</m:t>
                    </m:r>
                  </m:oMath>
                </a14:m>
                <a:endParaRPr lang="en-US" b="0" dirty="0">
                  <a:solidFill>
                    <a:schemeClr val="accent1"/>
                  </a:solidFill>
                  <a:latin typeface="Consolas" panose="020B0609020204030204" pitchFamily="49" charset="0"/>
                  <a:cs typeface="Consolas" panose="020B0609020204030204" pitchFamily="49" charset="0"/>
                </a:endParaRPr>
              </a:p>
            </p:txBody>
          </p:sp>
        </mc:Choice>
        <mc:Fallback xmlns="">
          <p:sp>
            <p:nvSpPr>
              <p:cNvPr id="3" name="Content Placeholder 2">
                <a:extLst>
                  <a:ext uri="{FF2B5EF4-FFF2-40B4-BE49-F238E27FC236}">
                    <a16:creationId xmlns:a16="http://schemas.microsoft.com/office/drawing/2014/main" id="{59063AA5-9FE8-6043-8A46-6959A18BB990}"/>
                  </a:ext>
                </a:extLst>
              </p:cNvPr>
              <p:cNvSpPr>
                <a:spLocks noGrp="1" noRot="1" noChangeAspect="1" noMove="1" noResize="1" noEditPoints="1" noAdjustHandles="1" noChangeArrowheads="1" noChangeShapeType="1" noTextEdit="1"/>
              </p:cNvSpPr>
              <p:nvPr>
                <p:ph idx="1"/>
              </p:nvPr>
            </p:nvSpPr>
            <p:spPr>
              <a:blipFill>
                <a:blip r:embed="rId3"/>
                <a:stretch>
                  <a:fillRect l="-965" t="-2632"/>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38</a:t>
            </a:fld>
            <a:endParaRPr lang="en-US" dirty="0"/>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72DCA36-9562-7E4C-853F-4FC86B029930}"/>
                  </a:ext>
                </a:extLst>
              </p:cNvPr>
              <p:cNvSpPr/>
              <p:nvPr/>
            </p:nvSpPr>
            <p:spPr>
              <a:xfrm>
                <a:off x="9713340" y="680153"/>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6" name="Rectangle 5">
                <a:extLst>
                  <a:ext uri="{FF2B5EF4-FFF2-40B4-BE49-F238E27FC236}">
                    <a16:creationId xmlns:a16="http://schemas.microsoft.com/office/drawing/2014/main" id="{A72DCA36-9562-7E4C-853F-4FC86B029930}"/>
                  </a:ext>
                </a:extLst>
              </p:cNvPr>
              <p:cNvSpPr>
                <a:spLocks noRot="1" noChangeAspect="1" noMove="1" noResize="1" noEditPoints="1" noAdjustHandles="1" noChangeArrowheads="1" noChangeShapeType="1" noTextEdit="1"/>
              </p:cNvSpPr>
              <p:nvPr/>
            </p:nvSpPr>
            <p:spPr>
              <a:xfrm>
                <a:off x="9713340" y="680153"/>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32151B2C-9857-264A-B1A3-F156FC5B74E5}"/>
                  </a:ext>
                </a:extLst>
              </p:cNvPr>
              <p:cNvSpPr/>
              <p:nvPr/>
            </p:nvSpPr>
            <p:spPr>
              <a:xfrm>
                <a:off x="10847077" y="680151"/>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7" name="Rectangle 6">
                <a:extLst>
                  <a:ext uri="{FF2B5EF4-FFF2-40B4-BE49-F238E27FC236}">
                    <a16:creationId xmlns:a16="http://schemas.microsoft.com/office/drawing/2014/main" id="{32151B2C-9857-264A-B1A3-F156FC5B74E5}"/>
                  </a:ext>
                </a:extLst>
              </p:cNvPr>
              <p:cNvSpPr>
                <a:spLocks noRot="1" noChangeAspect="1" noMove="1" noResize="1" noEditPoints="1" noAdjustHandles="1" noChangeArrowheads="1" noChangeShapeType="1" noTextEdit="1"/>
              </p:cNvSpPr>
              <p:nvPr/>
            </p:nvSpPr>
            <p:spPr>
              <a:xfrm>
                <a:off x="10847077" y="680151"/>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0B138D9C-AF71-8549-BDE6-8A2B741BDA9A}"/>
              </a:ext>
            </a:extLst>
          </p:cNvPr>
          <p:cNvSpPr/>
          <p:nvPr/>
        </p:nvSpPr>
        <p:spPr>
          <a:xfrm>
            <a:off x="9263646" y="3237857"/>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err="1"/>
              <a:t>Perses</a:t>
            </a:r>
            <a:endParaRPr lang="en-US" sz="2400" b="1" dirty="0"/>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1FD90FA4-8342-654F-9F3D-5CD83ABAAC64}"/>
                  </a:ext>
                </a:extLst>
              </p:cNvPr>
              <p:cNvSpPr/>
              <p:nvPr/>
            </p:nvSpPr>
            <p:spPr>
              <a:xfrm>
                <a:off x="9713340" y="4648600"/>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9" name="Rectangle 8">
                <a:extLst>
                  <a:ext uri="{FF2B5EF4-FFF2-40B4-BE49-F238E27FC236}">
                    <a16:creationId xmlns:a16="http://schemas.microsoft.com/office/drawing/2014/main" id="{1FD90FA4-8342-654F-9F3D-5CD83ABAAC64}"/>
                  </a:ext>
                </a:extLst>
              </p:cNvPr>
              <p:cNvSpPr>
                <a:spLocks noRot="1" noChangeAspect="1" noMove="1" noResize="1" noEditPoints="1" noAdjustHandles="1" noChangeArrowheads="1" noChangeShapeType="1" noTextEdit="1"/>
              </p:cNvSpPr>
              <p:nvPr/>
            </p:nvSpPr>
            <p:spPr>
              <a:xfrm>
                <a:off x="9713340" y="4648600"/>
                <a:ext cx="727113" cy="572877"/>
              </a:xfrm>
              <a:prstGeom prst="rect">
                <a:avLst/>
              </a:prstGeom>
              <a:blipFill>
                <a:blip r:embed="rId6"/>
                <a:stretch>
                  <a:fillRect/>
                </a:stretch>
              </a:blipFill>
            </p:spPr>
            <p:txBody>
              <a:bodyPr/>
              <a:lstStyle/>
              <a:p>
                <a:r>
                  <a:rPr lang="en-US">
                    <a:noFill/>
                  </a:rPr>
                  <a:t> </a:t>
                </a:r>
              </a:p>
            </p:txBody>
          </p:sp>
        </mc:Fallback>
      </mc:AlternateContent>
      <p:cxnSp>
        <p:nvCxnSpPr>
          <p:cNvPr id="10" name="Straight Arrow Connector 9">
            <a:extLst>
              <a:ext uri="{FF2B5EF4-FFF2-40B4-BE49-F238E27FC236}">
                <a16:creationId xmlns:a16="http://schemas.microsoft.com/office/drawing/2014/main" id="{DED09BC7-FFB6-8946-8BE1-4938621DE524}"/>
              </a:ext>
            </a:extLst>
          </p:cNvPr>
          <p:cNvCxnSpPr>
            <a:stCxn id="6" idx="2"/>
            <a:endCxn id="8" idx="0"/>
          </p:cNvCxnSpPr>
          <p:nvPr/>
        </p:nvCxnSpPr>
        <p:spPr>
          <a:xfrm flipH="1">
            <a:off x="10076896" y="1253030"/>
            <a:ext cx="1" cy="1984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2C70B04-6ADE-474C-B732-AAA44D51BD27}"/>
              </a:ext>
            </a:extLst>
          </p:cNvPr>
          <p:cNvCxnSpPr>
            <a:cxnSpLocks/>
            <a:stCxn id="8" idx="2"/>
            <a:endCxn id="9" idx="0"/>
          </p:cNvCxnSpPr>
          <p:nvPr/>
        </p:nvCxnSpPr>
        <p:spPr>
          <a:xfrm>
            <a:off x="10076896" y="3741459"/>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a:extLst>
              <a:ext uri="{FF2B5EF4-FFF2-40B4-BE49-F238E27FC236}">
                <a16:creationId xmlns:a16="http://schemas.microsoft.com/office/drawing/2014/main" id="{B72F9DCF-3865-064A-A35A-84CC3C370084}"/>
              </a:ext>
            </a:extLst>
          </p:cNvPr>
          <p:cNvCxnSpPr>
            <a:stCxn id="7" idx="2"/>
            <a:endCxn id="8" idx="3"/>
          </p:cNvCxnSpPr>
          <p:nvPr/>
        </p:nvCxnSpPr>
        <p:spPr>
          <a:xfrm rot="5400000">
            <a:off x="9932075" y="2211099"/>
            <a:ext cx="2236630" cy="32048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C3A961F-F8FA-8541-94B7-049C52D80AD9}"/>
              </a:ext>
            </a:extLst>
          </p:cNvPr>
          <p:cNvSpPr/>
          <p:nvPr/>
        </p:nvSpPr>
        <p:spPr>
          <a:xfrm>
            <a:off x="7895637" y="680151"/>
            <a:ext cx="1411078" cy="57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0" dirty="0"/>
              <a:t>Grammar</a:t>
            </a:r>
          </a:p>
        </p:txBody>
      </p:sp>
      <p:cxnSp>
        <p:nvCxnSpPr>
          <p:cNvPr id="14" name="Elbow Connector 13">
            <a:extLst>
              <a:ext uri="{FF2B5EF4-FFF2-40B4-BE49-F238E27FC236}">
                <a16:creationId xmlns:a16="http://schemas.microsoft.com/office/drawing/2014/main" id="{33709CBA-C5E9-4F48-A076-E7B0480D73BE}"/>
              </a:ext>
            </a:extLst>
          </p:cNvPr>
          <p:cNvCxnSpPr>
            <a:cxnSpLocks/>
            <a:stCxn id="13" idx="2"/>
            <a:endCxn id="8" idx="1"/>
          </p:cNvCxnSpPr>
          <p:nvPr/>
        </p:nvCxnSpPr>
        <p:spPr>
          <a:xfrm rot="16200000" flipH="1">
            <a:off x="7814096" y="2040108"/>
            <a:ext cx="2236630" cy="662470"/>
          </a:xfrm>
          <a:prstGeom prst="bentConnector2">
            <a:avLst/>
          </a:prstGeom>
          <a:ln w="349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99657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err="1"/>
              <a:t>Perses</a:t>
            </a:r>
            <a:r>
              <a:rPr lang="zh-CHS" altLang="en-US" dirty="0"/>
              <a:t> </a:t>
            </a:r>
            <a:r>
              <a:rPr lang="en-US" altLang="zh-CHS" dirty="0"/>
              <a:t>normal</a:t>
            </a:r>
            <a:r>
              <a:rPr lang="zh-CHS" altLang="en-US" dirty="0"/>
              <a:t> </a:t>
            </a:r>
            <a:r>
              <a:rPr lang="en-US" altLang="zh-CHS" dirty="0"/>
              <a:t>form</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9063AA5-9FE8-6043-8A46-6959A18BB990}"/>
                  </a:ext>
                </a:extLst>
              </p:cNvPr>
              <p:cNvSpPr>
                <a:spLocks noGrp="1"/>
              </p:cNvSpPr>
              <p:nvPr>
                <p:ph idx="1"/>
              </p:nvPr>
            </p:nvSpPr>
            <p:spPr/>
            <p:txBody>
              <a:bodyPr>
                <a:normAutofit/>
              </a:bodyPr>
              <a:lstStyle/>
              <a:p>
                <a:r>
                  <a:rPr lang="en-US" dirty="0"/>
                  <a:t>Perses relies on quantifiers</a:t>
                </a:r>
              </a:p>
              <a:p>
                <a:pPr lvl="1"/>
                <a:r>
                  <a:rPr lang="en-US" b="1" dirty="0">
                    <a:solidFill>
                      <a:schemeClr val="accent1"/>
                    </a:solidFill>
                    <a:latin typeface="Consolas" panose="020B0609020204030204" pitchFamily="49" charset="0"/>
                    <a:cs typeface="Consolas" panose="020B0609020204030204" pitchFamily="49" charset="0"/>
                  </a:rPr>
                  <a:t>*</a:t>
                </a:r>
                <a:r>
                  <a:rPr lang="en-US" dirty="0"/>
                  <a:t>,</a:t>
                </a:r>
                <a:r>
                  <a:rPr lang="en-US" b="1" dirty="0">
                    <a:latin typeface="Consolas" panose="020B0609020204030204" pitchFamily="49" charset="0"/>
                    <a:cs typeface="Consolas" panose="020B0609020204030204" pitchFamily="49" charset="0"/>
                  </a:rPr>
                  <a:t> </a:t>
                </a:r>
                <a:r>
                  <a:rPr lang="en-US" b="1" dirty="0">
                    <a:solidFill>
                      <a:schemeClr val="accent1"/>
                    </a:solidFill>
                    <a:latin typeface="Consolas" panose="020B0609020204030204" pitchFamily="49" charset="0"/>
                    <a:cs typeface="Consolas" panose="020B0609020204030204" pitchFamily="49" charset="0"/>
                  </a:rPr>
                  <a:t>+</a:t>
                </a:r>
                <a:r>
                  <a:rPr lang="en-US" dirty="0"/>
                  <a:t>,</a:t>
                </a:r>
                <a:r>
                  <a:rPr lang="en-US" b="1" dirty="0">
                    <a:latin typeface="Consolas" panose="020B0609020204030204" pitchFamily="49" charset="0"/>
                    <a:cs typeface="Consolas" panose="020B0609020204030204" pitchFamily="49" charset="0"/>
                  </a:rPr>
                  <a:t> </a:t>
                </a:r>
                <a:r>
                  <a:rPr lang="en-US" b="1" dirty="0">
                    <a:solidFill>
                      <a:schemeClr val="accent1"/>
                    </a:solidFill>
                    <a:latin typeface="Consolas" panose="020B0609020204030204" pitchFamily="49" charset="0"/>
                    <a:cs typeface="Consolas" panose="020B0609020204030204" pitchFamily="49" charset="0"/>
                  </a:rPr>
                  <a:t>?</a:t>
                </a:r>
              </a:p>
              <a:p>
                <a:r>
                  <a:rPr lang="en-US" dirty="0"/>
                  <a:t>A grammar can be written recursively</a:t>
                </a:r>
              </a:p>
              <a:p>
                <a:pPr lvl="1"/>
                <a:r>
                  <a:rPr lang="en-US" dirty="0">
                    <a:solidFill>
                      <a:schemeClr val="accent1"/>
                    </a:solidFill>
                    <a:latin typeface="Consolas" panose="020B0609020204030204" pitchFamily="49" charset="0"/>
                    <a:cs typeface="Consolas" panose="020B0609020204030204" pitchFamily="49" charset="0"/>
                  </a:rPr>
                  <a:t>&lt;</a:t>
                </a:r>
                <a:r>
                  <a:rPr lang="en-US" dirty="0" err="1">
                    <a:solidFill>
                      <a:schemeClr val="accent1"/>
                    </a:solidFill>
                    <a:latin typeface="Consolas" panose="020B0609020204030204" pitchFamily="49" charset="0"/>
                    <a:cs typeface="Consolas" panose="020B0609020204030204" pitchFamily="49" charset="0"/>
                  </a:rPr>
                  <a:t>stmt_list</a:t>
                </a:r>
                <a:r>
                  <a:rPr lang="en-US" dirty="0">
                    <a:solidFill>
                      <a:schemeClr val="accent1"/>
                    </a:solidFill>
                    <a:latin typeface="Consolas" panose="020B0609020204030204" pitchFamily="49" charset="0"/>
                    <a:cs typeface="Consolas" panose="020B0609020204030204" pitchFamily="49" charset="0"/>
                  </a:rPr>
                  <a:t>&gt; ::= &lt;</a:t>
                </a:r>
                <a:r>
                  <a:rPr lang="en-US" dirty="0" err="1">
                    <a:solidFill>
                      <a:schemeClr val="accent1"/>
                    </a:solidFill>
                    <a:latin typeface="Consolas" panose="020B0609020204030204" pitchFamily="49" charset="0"/>
                    <a:cs typeface="Consolas" panose="020B0609020204030204" pitchFamily="49" charset="0"/>
                  </a:rPr>
                  <a:t>stmt</a:t>
                </a:r>
                <a:r>
                  <a:rPr lang="en-US" dirty="0">
                    <a:solidFill>
                      <a:schemeClr val="accent1"/>
                    </a:solidFill>
                    <a:latin typeface="Consolas" panose="020B0609020204030204" pitchFamily="49" charset="0"/>
                    <a:cs typeface="Consolas" panose="020B0609020204030204" pitchFamily="49" charset="0"/>
                  </a:rPr>
                  <a:t>&gt; &lt;</a:t>
                </a:r>
                <a:r>
                  <a:rPr lang="en-US" dirty="0" err="1">
                    <a:solidFill>
                      <a:schemeClr val="accent1"/>
                    </a:solidFill>
                    <a:latin typeface="Consolas" panose="020B0609020204030204" pitchFamily="49" charset="0"/>
                    <a:cs typeface="Consolas" panose="020B0609020204030204" pitchFamily="49" charset="0"/>
                  </a:rPr>
                  <a:t>stmt_list</a:t>
                </a:r>
                <a:r>
                  <a:rPr lang="en-US" dirty="0">
                    <a:solidFill>
                      <a:schemeClr val="accent1"/>
                    </a:solidFill>
                    <a:latin typeface="Consolas" panose="020B0609020204030204" pitchFamily="49" charset="0"/>
                    <a:cs typeface="Consolas" panose="020B0609020204030204" pitchFamily="49" charset="0"/>
                  </a:rPr>
                  <a:t>&gt;</a:t>
                </a:r>
              </a:p>
              <a:p>
                <a:pPr marL="457200" lvl="1" indent="0">
                  <a:buNone/>
                </a:pPr>
                <a:r>
                  <a:rPr lang="en-US" dirty="0">
                    <a:solidFill>
                      <a:schemeClr val="accent1"/>
                    </a:solidFill>
                    <a:latin typeface="Consolas" panose="020B0609020204030204" pitchFamily="49" charset="0"/>
                    <a:cs typeface="Consolas" panose="020B0609020204030204" pitchFamily="49" charset="0"/>
                  </a:rPr>
                  <a:t>                 | </a:t>
                </a:r>
                <a14:m>
                  <m:oMath xmlns:m="http://schemas.openxmlformats.org/officeDocument/2006/math">
                    <m:r>
                      <m:rPr>
                        <m:sty m:val="p"/>
                      </m:rPr>
                      <a:rPr lang="en-US" b="0" i="1" smtClean="0">
                        <a:solidFill>
                          <a:schemeClr val="accent1"/>
                        </a:solidFill>
                        <a:latin typeface="Cambria Math" panose="02040503050406030204" pitchFamily="18" charset="0"/>
                        <a:cs typeface="Consolas" panose="020B0609020204030204" pitchFamily="49" charset="0"/>
                      </a:rPr>
                      <m:t>ϵ</m:t>
                    </m:r>
                  </m:oMath>
                </a14:m>
                <a:endParaRPr lang="en-US" b="0" dirty="0">
                  <a:solidFill>
                    <a:schemeClr val="accent1"/>
                  </a:solidFill>
                  <a:latin typeface="Consolas" panose="020B0609020204030204" pitchFamily="49" charset="0"/>
                  <a:cs typeface="Consolas" panose="020B0609020204030204" pitchFamily="49" charset="0"/>
                </a:endParaRPr>
              </a:p>
              <a:p>
                <a:r>
                  <a:rPr lang="en-US" dirty="0" err="1"/>
                  <a:t>Perses</a:t>
                </a:r>
                <a:r>
                  <a:rPr lang="en-US" dirty="0"/>
                  <a:t> Normal Form: in favor of </a:t>
                </a:r>
                <a:r>
                  <a:rPr lang="en-US" b="1" dirty="0">
                    <a:solidFill>
                      <a:schemeClr val="accent1"/>
                    </a:solidFill>
                    <a:latin typeface="Consolas" panose="020B0609020204030204" pitchFamily="49" charset="0"/>
                    <a:cs typeface="Consolas" panose="020B0609020204030204" pitchFamily="49" charset="0"/>
                  </a:rPr>
                  <a:t>*</a:t>
                </a:r>
                <a:r>
                  <a:rPr lang="en-US" dirty="0"/>
                  <a:t>,</a:t>
                </a:r>
                <a:r>
                  <a:rPr lang="en-US" dirty="0">
                    <a:latin typeface="Consolas" panose="020B0609020204030204" pitchFamily="49" charset="0"/>
                    <a:cs typeface="Consolas" panose="020B0609020204030204" pitchFamily="49" charset="0"/>
                  </a:rPr>
                  <a:t> </a:t>
                </a:r>
                <a:r>
                  <a:rPr lang="en-US" b="1" dirty="0">
                    <a:solidFill>
                      <a:schemeClr val="accent1"/>
                    </a:solidFill>
                    <a:latin typeface="Consolas" panose="020B0609020204030204" pitchFamily="49" charset="0"/>
                    <a:cs typeface="Consolas" panose="020B0609020204030204" pitchFamily="49" charset="0"/>
                  </a:rPr>
                  <a:t>+</a:t>
                </a:r>
                <a:r>
                  <a:rPr lang="en-US" dirty="0"/>
                  <a:t>,</a:t>
                </a:r>
                <a:r>
                  <a:rPr lang="en-US" dirty="0">
                    <a:latin typeface="Consolas" panose="020B0609020204030204" pitchFamily="49" charset="0"/>
                    <a:cs typeface="Consolas" panose="020B0609020204030204" pitchFamily="49" charset="0"/>
                  </a:rPr>
                  <a:t> </a:t>
                </a:r>
                <a:r>
                  <a:rPr lang="en-US" b="1" dirty="0">
                    <a:solidFill>
                      <a:schemeClr val="accent1"/>
                    </a:solidFill>
                    <a:latin typeface="Consolas" panose="020B0609020204030204" pitchFamily="49" charset="0"/>
                    <a:cs typeface="Consolas" panose="020B0609020204030204" pitchFamily="49" charset="0"/>
                  </a:rPr>
                  <a:t>? </a:t>
                </a:r>
                <a:r>
                  <a:rPr lang="en-US" dirty="0"/>
                  <a:t>over recursion</a:t>
                </a:r>
              </a:p>
              <a:p>
                <a:pPr lvl="1"/>
                <a:r>
                  <a:rPr lang="en-US" dirty="0">
                    <a:solidFill>
                      <a:schemeClr val="accent1"/>
                    </a:solidFill>
                    <a:latin typeface="Consolas" panose="020B0609020204030204" pitchFamily="49" charset="0"/>
                    <a:cs typeface="Consolas" panose="020B0609020204030204" pitchFamily="49" charset="0"/>
                  </a:rPr>
                  <a:t>&lt;</a:t>
                </a:r>
                <a:r>
                  <a:rPr lang="en-US" dirty="0" err="1">
                    <a:solidFill>
                      <a:schemeClr val="accent1"/>
                    </a:solidFill>
                    <a:latin typeface="Consolas" panose="020B0609020204030204" pitchFamily="49" charset="0"/>
                    <a:cs typeface="Consolas" panose="020B0609020204030204" pitchFamily="49" charset="0"/>
                  </a:rPr>
                  <a:t>stmt_list</a:t>
                </a:r>
                <a:r>
                  <a:rPr lang="en-US" dirty="0">
                    <a:solidFill>
                      <a:schemeClr val="accent1"/>
                    </a:solidFill>
                    <a:latin typeface="Consolas" panose="020B0609020204030204" pitchFamily="49" charset="0"/>
                    <a:cs typeface="Consolas" panose="020B0609020204030204" pitchFamily="49" charset="0"/>
                  </a:rPr>
                  <a:t>&gt; ::= &lt;</a:t>
                </a:r>
                <a:r>
                  <a:rPr lang="en-US" dirty="0" err="1">
                    <a:solidFill>
                      <a:schemeClr val="accent1"/>
                    </a:solidFill>
                    <a:latin typeface="Consolas" panose="020B0609020204030204" pitchFamily="49" charset="0"/>
                    <a:cs typeface="Consolas" panose="020B0609020204030204" pitchFamily="49" charset="0"/>
                  </a:rPr>
                  <a:t>stmt</a:t>
                </a:r>
                <a:r>
                  <a:rPr lang="en-US" dirty="0">
                    <a:solidFill>
                      <a:schemeClr val="accent1"/>
                    </a:solidFill>
                    <a:latin typeface="Consolas" panose="020B0609020204030204" pitchFamily="49" charset="0"/>
                    <a:cs typeface="Consolas" panose="020B0609020204030204" pitchFamily="49" charset="0"/>
                  </a:rPr>
                  <a:t>&gt;</a:t>
                </a:r>
                <a:r>
                  <a:rPr lang="en-US" b="1" dirty="0">
                    <a:solidFill>
                      <a:schemeClr val="accent1"/>
                    </a:solidFill>
                    <a:latin typeface="Consolas" panose="020B0609020204030204" pitchFamily="49" charset="0"/>
                    <a:cs typeface="Consolas" panose="020B0609020204030204" pitchFamily="49" charset="0"/>
                  </a:rPr>
                  <a:t>*</a:t>
                </a:r>
                <a:endParaRPr lang="en-US" dirty="0">
                  <a:solidFill>
                    <a:schemeClr val="accent1"/>
                  </a:solidFill>
                  <a:latin typeface="Consolas" panose="020B0609020204030204" pitchFamily="49" charset="0"/>
                  <a:cs typeface="Consolas" panose="020B0609020204030204" pitchFamily="49" charset="0"/>
                </a:endParaRPr>
              </a:p>
              <a:p>
                <a:pPr lvl="1"/>
                <a:endParaRPr lang="en-US" dirty="0">
                  <a:latin typeface="Consolas" panose="020B0609020204030204" pitchFamily="49" charset="0"/>
                  <a:cs typeface="Consolas" panose="020B0609020204030204" pitchFamily="49" charset="0"/>
                </a:endParaRPr>
              </a:p>
              <a:p>
                <a:r>
                  <a:rPr lang="en-US" dirty="0"/>
                  <a:t>Propose an automatic conversion algorithm (section 4.1 in icse’18)</a:t>
                </a:r>
              </a:p>
            </p:txBody>
          </p:sp>
        </mc:Choice>
        <mc:Fallback xmlns="">
          <p:sp>
            <p:nvSpPr>
              <p:cNvPr id="3" name="Content Placeholder 2">
                <a:extLst>
                  <a:ext uri="{FF2B5EF4-FFF2-40B4-BE49-F238E27FC236}">
                    <a16:creationId xmlns:a16="http://schemas.microsoft.com/office/drawing/2014/main" id="{59063AA5-9FE8-6043-8A46-6959A18BB990}"/>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39</a:t>
            </a:fld>
            <a:endParaRPr lang="en-US" dirty="0"/>
          </a:p>
        </p:txBody>
      </p:sp>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C8A0EC2F-7414-7343-A2FA-CE5F526EB21B}"/>
                  </a:ext>
                </a:extLst>
              </p:cNvPr>
              <p:cNvSpPr/>
              <p:nvPr/>
            </p:nvSpPr>
            <p:spPr>
              <a:xfrm>
                <a:off x="9713340" y="680153"/>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15" name="Rectangle 14">
                <a:extLst>
                  <a:ext uri="{FF2B5EF4-FFF2-40B4-BE49-F238E27FC236}">
                    <a16:creationId xmlns:a16="http://schemas.microsoft.com/office/drawing/2014/main" id="{C8A0EC2F-7414-7343-A2FA-CE5F526EB21B}"/>
                  </a:ext>
                </a:extLst>
              </p:cNvPr>
              <p:cNvSpPr>
                <a:spLocks noRot="1" noChangeAspect="1" noMove="1" noResize="1" noEditPoints="1" noAdjustHandles="1" noChangeArrowheads="1" noChangeShapeType="1" noTextEdit="1"/>
              </p:cNvSpPr>
              <p:nvPr/>
            </p:nvSpPr>
            <p:spPr>
              <a:xfrm>
                <a:off x="9713340" y="680153"/>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43C35D84-510A-5143-813B-60799178B214}"/>
                  </a:ext>
                </a:extLst>
              </p:cNvPr>
              <p:cNvSpPr/>
              <p:nvPr/>
            </p:nvSpPr>
            <p:spPr>
              <a:xfrm>
                <a:off x="10847077" y="680151"/>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16" name="Rectangle 15">
                <a:extLst>
                  <a:ext uri="{FF2B5EF4-FFF2-40B4-BE49-F238E27FC236}">
                    <a16:creationId xmlns:a16="http://schemas.microsoft.com/office/drawing/2014/main" id="{43C35D84-510A-5143-813B-60799178B214}"/>
                  </a:ext>
                </a:extLst>
              </p:cNvPr>
              <p:cNvSpPr>
                <a:spLocks noRot="1" noChangeAspect="1" noMove="1" noResize="1" noEditPoints="1" noAdjustHandles="1" noChangeArrowheads="1" noChangeShapeType="1" noTextEdit="1"/>
              </p:cNvSpPr>
              <p:nvPr/>
            </p:nvSpPr>
            <p:spPr>
              <a:xfrm>
                <a:off x="10847077" y="680151"/>
                <a:ext cx="727113" cy="572877"/>
              </a:xfrm>
              <a:prstGeom prst="rect">
                <a:avLst/>
              </a:prstGeom>
              <a:blipFill>
                <a:blip r:embed="rId5"/>
                <a:stretch>
                  <a:fillRect/>
                </a:stretch>
              </a:blipFill>
            </p:spPr>
            <p:txBody>
              <a:bodyPr/>
              <a:lstStyle/>
              <a:p>
                <a:r>
                  <a:rPr lang="en-US">
                    <a:noFill/>
                  </a:rPr>
                  <a:t> </a:t>
                </a:r>
              </a:p>
            </p:txBody>
          </p:sp>
        </mc:Fallback>
      </mc:AlternateContent>
      <p:sp>
        <p:nvSpPr>
          <p:cNvPr id="17" name="Rounded Rectangle 16">
            <a:extLst>
              <a:ext uri="{FF2B5EF4-FFF2-40B4-BE49-F238E27FC236}">
                <a16:creationId xmlns:a16="http://schemas.microsoft.com/office/drawing/2014/main" id="{1CF1A8E6-466E-0C41-B0BF-58B6D02C83A1}"/>
              </a:ext>
            </a:extLst>
          </p:cNvPr>
          <p:cNvSpPr/>
          <p:nvPr/>
        </p:nvSpPr>
        <p:spPr>
          <a:xfrm>
            <a:off x="9263646" y="3237857"/>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err="1"/>
              <a:t>Perses</a:t>
            </a:r>
            <a:endParaRPr lang="en-US" sz="2400" b="1" dirty="0"/>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BB589CC5-4505-CA4D-ACEE-144C8D18E7AD}"/>
                  </a:ext>
                </a:extLst>
              </p:cNvPr>
              <p:cNvSpPr/>
              <p:nvPr/>
            </p:nvSpPr>
            <p:spPr>
              <a:xfrm>
                <a:off x="9713340" y="4648600"/>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8" name="Rectangle 17">
                <a:extLst>
                  <a:ext uri="{FF2B5EF4-FFF2-40B4-BE49-F238E27FC236}">
                    <a16:creationId xmlns:a16="http://schemas.microsoft.com/office/drawing/2014/main" id="{BB589CC5-4505-CA4D-ACEE-144C8D18E7AD}"/>
                  </a:ext>
                </a:extLst>
              </p:cNvPr>
              <p:cNvSpPr>
                <a:spLocks noRot="1" noChangeAspect="1" noMove="1" noResize="1" noEditPoints="1" noAdjustHandles="1" noChangeArrowheads="1" noChangeShapeType="1" noTextEdit="1"/>
              </p:cNvSpPr>
              <p:nvPr/>
            </p:nvSpPr>
            <p:spPr>
              <a:xfrm>
                <a:off x="9713340" y="4648600"/>
                <a:ext cx="727113" cy="572877"/>
              </a:xfrm>
              <a:prstGeom prst="rect">
                <a:avLst/>
              </a:prstGeom>
              <a:blipFill>
                <a:blip r:embed="rId6"/>
                <a:stretch>
                  <a:fillRect/>
                </a:stretch>
              </a:blipFill>
            </p:spPr>
            <p:txBody>
              <a:bodyPr/>
              <a:lstStyle/>
              <a:p>
                <a:r>
                  <a:rPr lang="en-US">
                    <a:noFill/>
                  </a:rPr>
                  <a:t> </a:t>
                </a:r>
              </a:p>
            </p:txBody>
          </p:sp>
        </mc:Fallback>
      </mc:AlternateContent>
      <p:cxnSp>
        <p:nvCxnSpPr>
          <p:cNvPr id="19" name="Straight Arrow Connector 18">
            <a:extLst>
              <a:ext uri="{FF2B5EF4-FFF2-40B4-BE49-F238E27FC236}">
                <a16:creationId xmlns:a16="http://schemas.microsoft.com/office/drawing/2014/main" id="{CBEAA4E1-EDD4-3C40-8F59-2DD9B3DDC630}"/>
              </a:ext>
            </a:extLst>
          </p:cNvPr>
          <p:cNvCxnSpPr>
            <a:stCxn id="15" idx="2"/>
            <a:endCxn id="17" idx="0"/>
          </p:cNvCxnSpPr>
          <p:nvPr/>
        </p:nvCxnSpPr>
        <p:spPr>
          <a:xfrm flipH="1">
            <a:off x="10076896" y="1253030"/>
            <a:ext cx="1" cy="1984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3004EFD-CE86-9444-A6FF-0F0D4F113C9B}"/>
              </a:ext>
            </a:extLst>
          </p:cNvPr>
          <p:cNvCxnSpPr>
            <a:cxnSpLocks/>
            <a:stCxn id="17" idx="2"/>
            <a:endCxn id="18" idx="0"/>
          </p:cNvCxnSpPr>
          <p:nvPr/>
        </p:nvCxnSpPr>
        <p:spPr>
          <a:xfrm>
            <a:off x="10076896" y="3741459"/>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069969FC-587A-7E44-BCA0-F7A94D7DB56A}"/>
              </a:ext>
            </a:extLst>
          </p:cNvPr>
          <p:cNvCxnSpPr>
            <a:stCxn id="16" idx="2"/>
            <a:endCxn id="17" idx="3"/>
          </p:cNvCxnSpPr>
          <p:nvPr/>
        </p:nvCxnSpPr>
        <p:spPr>
          <a:xfrm rot="5400000">
            <a:off x="9932075" y="2211099"/>
            <a:ext cx="2236630" cy="32048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EABA1FF-06C7-5748-ACA5-8285B4307C5B}"/>
              </a:ext>
            </a:extLst>
          </p:cNvPr>
          <p:cNvSpPr/>
          <p:nvPr/>
        </p:nvSpPr>
        <p:spPr>
          <a:xfrm>
            <a:off x="7895637" y="680151"/>
            <a:ext cx="1411078" cy="57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0" dirty="0"/>
              <a:t>Grammar</a:t>
            </a:r>
          </a:p>
        </p:txBody>
      </p:sp>
      <p:cxnSp>
        <p:nvCxnSpPr>
          <p:cNvPr id="23" name="Elbow Connector 22">
            <a:extLst>
              <a:ext uri="{FF2B5EF4-FFF2-40B4-BE49-F238E27FC236}">
                <a16:creationId xmlns:a16="http://schemas.microsoft.com/office/drawing/2014/main" id="{B5F78B0A-3495-6640-84C3-F1ABB859E0D8}"/>
              </a:ext>
            </a:extLst>
          </p:cNvPr>
          <p:cNvCxnSpPr>
            <a:cxnSpLocks/>
            <a:stCxn id="22" idx="2"/>
            <a:endCxn id="24" idx="6"/>
          </p:cNvCxnSpPr>
          <p:nvPr/>
        </p:nvCxnSpPr>
        <p:spPr>
          <a:xfrm rot="5400000">
            <a:off x="8230122" y="1620870"/>
            <a:ext cx="738896" cy="3213"/>
          </a:xfrm>
          <a:prstGeom prst="bentConnector3">
            <a:avLst>
              <a:gd name="adj1" fmla="val 50000"/>
            </a:avLst>
          </a:prstGeom>
          <a:ln w="349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4" name="Bevel 23">
            <a:extLst>
              <a:ext uri="{FF2B5EF4-FFF2-40B4-BE49-F238E27FC236}">
                <a16:creationId xmlns:a16="http://schemas.microsoft.com/office/drawing/2014/main" id="{6928D708-4631-5B45-99D5-469D2F65D546}"/>
              </a:ext>
            </a:extLst>
          </p:cNvPr>
          <p:cNvSpPr/>
          <p:nvPr/>
        </p:nvSpPr>
        <p:spPr>
          <a:xfrm>
            <a:off x="7505381" y="1991924"/>
            <a:ext cx="2185163" cy="1042416"/>
          </a:xfrm>
          <a:prstGeom prst="bevel">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PNF Normalizer</a:t>
            </a:r>
          </a:p>
        </p:txBody>
      </p:sp>
      <p:cxnSp>
        <p:nvCxnSpPr>
          <p:cNvPr id="29" name="Elbow Connector 28">
            <a:extLst>
              <a:ext uri="{FF2B5EF4-FFF2-40B4-BE49-F238E27FC236}">
                <a16:creationId xmlns:a16="http://schemas.microsoft.com/office/drawing/2014/main" id="{D1AA6882-C5C0-5145-960E-0B1E802D1653}"/>
              </a:ext>
            </a:extLst>
          </p:cNvPr>
          <p:cNvCxnSpPr>
            <a:cxnSpLocks/>
            <a:stCxn id="24" idx="2"/>
            <a:endCxn id="17" idx="1"/>
          </p:cNvCxnSpPr>
          <p:nvPr/>
        </p:nvCxnSpPr>
        <p:spPr>
          <a:xfrm rot="16200000" flipH="1">
            <a:off x="8703145" y="2929157"/>
            <a:ext cx="455318" cy="665683"/>
          </a:xfrm>
          <a:prstGeom prst="bentConnector2">
            <a:avLst/>
          </a:prstGeom>
          <a:ln w="349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0246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a:p>
                <a:pPr marL="0" indent="0">
                  <a:buNone/>
                </a:pPr>
                <a:r>
                  <a:rPr lang="en-US" altLang="zh-CHS" b="1" dirty="0"/>
                  <a:t>Goal</a:t>
                </a:r>
                <a:r>
                  <a:rPr lang="en-US" altLang="zh-CHS" dirty="0"/>
                  <a:t>:</a:t>
                </a:r>
                <a:r>
                  <a:rPr lang="zh-CHS" altLang="en-US" dirty="0"/>
                  <a:t> </a:t>
                </a:r>
                <a:r>
                  <a:rPr lang="en-US" altLang="zh-CHS" dirty="0"/>
                  <a:t>remove</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solidFill>
                      <a:srgbClr val="92D050"/>
                    </a:solidFill>
                  </a:rPr>
                  <a:t>-irrelevant</a:t>
                </a:r>
                <a:r>
                  <a:rPr lang="zh-CHS" altLang="en-US" dirty="0"/>
                  <a:t> </a:t>
                </a:r>
                <a:r>
                  <a:rPr lang="en-US" altLang="zh-CHS" dirty="0"/>
                  <a:t>elements</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endParaRPr lang="en-US" altLang="zh-CHS" b="1" dirty="0"/>
              </a:p>
              <a:p>
                <a:pPr marL="0" indent="0">
                  <a:buNone/>
                </a:pPr>
                <a:r>
                  <a:rPr lang="en-US" altLang="zh-CHS" b="1" dirty="0"/>
                  <a:t>Output</a:t>
                </a:r>
                <a:r>
                  <a:rPr lang="en-US" altLang="zh-CHS" dirty="0"/>
                  <a:t>:</a:t>
                </a:r>
              </a:p>
              <a:p>
                <a:pPr lvl="1"/>
                <a14:m>
                  <m:oMath xmlns:m="http://schemas.openxmlformats.org/officeDocument/2006/math">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en-US" altLang="zh-CN" dirty="0"/>
                  <a:t>: a</a:t>
                </a:r>
                <a:r>
                  <a:rPr lang="zh-CHS" altLang="en-US" dirty="0"/>
                  <a:t> </a:t>
                </a:r>
                <a:r>
                  <a:rPr lang="en-US" altLang="zh-CN" dirty="0">
                    <a:solidFill>
                      <a:schemeClr val="accent1"/>
                    </a:solidFill>
                  </a:rPr>
                  <a:t>minimized</a:t>
                </a:r>
                <a:r>
                  <a:rPr lang="en-US" altLang="zh-CN" dirty="0"/>
                  <a:t> program</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HS" dirty="0"/>
                  <a:t>,</a:t>
                </a:r>
                <a:r>
                  <a:rPr lang="zh-CHS" altLang="en-US" dirty="0"/>
                  <a:t> </a:t>
                </a:r>
                <a:r>
                  <a:rPr lang="en-US" altLang="zh-CHS" i="1" dirty="0" err="1"/>
                  <a:t>s.t.</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B3413493-0F7E-0545-8460-5FC2D140CCD6}"/>
              </a:ext>
            </a:extLst>
          </p:cNvPr>
          <p:cNvSpPr>
            <a:spLocks noGrp="1"/>
          </p:cNvSpPr>
          <p:nvPr>
            <p:ph type="sldNum" sz="quarter" idx="12"/>
          </p:nvPr>
        </p:nvSpPr>
        <p:spPr/>
        <p:txBody>
          <a:bodyPr/>
          <a:lstStyle/>
          <a:p>
            <a:fld id="{DD84FB6D-32E1-4B40-A730-C23E1C88D905}" type="slidenum">
              <a:rPr lang="en-US" smtClean="0"/>
              <a:t>4</a:t>
            </a:fld>
            <a:endParaRPr lang="en-US"/>
          </a:p>
        </p:txBody>
      </p:sp>
    </p:spTree>
    <p:extLst>
      <p:ext uri="{BB962C8B-B14F-4D97-AF65-F5344CB8AC3E}">
        <p14:creationId xmlns:p14="http://schemas.microsoft.com/office/powerpoint/2010/main" val="24594803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a:t>evaluation</a:t>
            </a:r>
          </a:p>
        </p:txBody>
      </p:sp>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40</a:t>
            </a:fld>
            <a:endParaRPr lang="en-US"/>
          </a:p>
        </p:txBody>
      </p:sp>
      <p:sp>
        <p:nvSpPr>
          <p:cNvPr id="8" name="Content Placeholder 7">
            <a:extLst>
              <a:ext uri="{FF2B5EF4-FFF2-40B4-BE49-F238E27FC236}">
                <a16:creationId xmlns:a16="http://schemas.microsoft.com/office/drawing/2014/main" id="{1EBBB910-62AE-4B49-861E-1A8747D9627F}"/>
              </a:ext>
            </a:extLst>
          </p:cNvPr>
          <p:cNvSpPr>
            <a:spLocks noGrp="1"/>
          </p:cNvSpPr>
          <p:nvPr>
            <p:ph idx="1"/>
          </p:nvPr>
        </p:nvSpPr>
        <p:spPr/>
        <p:txBody>
          <a:bodyPr/>
          <a:lstStyle/>
          <a:p>
            <a:r>
              <a:rPr lang="en-US" altLang="zh-CHS" dirty="0"/>
              <a:t>benchmarks</a:t>
            </a:r>
            <a:endParaRPr lang="en-US" dirty="0"/>
          </a:p>
          <a:p>
            <a:pPr lvl="1"/>
            <a:r>
              <a:rPr lang="en-US" dirty="0"/>
              <a:t>20 C programs: each triggered a bug in a stable compiler release</a:t>
            </a:r>
          </a:p>
          <a:p>
            <a:pPr lvl="2"/>
            <a:r>
              <a:rPr lang="en-US" dirty="0"/>
              <a:t>GCC, Clang</a:t>
            </a:r>
          </a:p>
          <a:p>
            <a:pPr lvl="1"/>
            <a:r>
              <a:rPr lang="en-US" dirty="0"/>
              <a:t>size: 6K ~ 212K tokens</a:t>
            </a:r>
          </a:p>
          <a:p>
            <a:r>
              <a:rPr lang="en-US" altLang="zh-CHS" dirty="0"/>
              <a:t>comparison</a:t>
            </a:r>
          </a:p>
          <a:p>
            <a:pPr lvl="1"/>
            <a:r>
              <a:rPr lang="en-US" altLang="zh-CHS" dirty="0"/>
              <a:t>DD:</a:t>
            </a:r>
            <a:r>
              <a:rPr lang="zh-CHS" altLang="en-US" dirty="0"/>
              <a:t> </a:t>
            </a:r>
            <a:r>
              <a:rPr lang="en-US" altLang="zh-CHS" dirty="0"/>
              <a:t>delta</a:t>
            </a:r>
            <a:r>
              <a:rPr lang="zh-CHS" altLang="en-US" dirty="0"/>
              <a:t> </a:t>
            </a:r>
            <a:r>
              <a:rPr lang="en-US" altLang="zh-CHS" dirty="0"/>
              <a:t>debugging</a:t>
            </a:r>
          </a:p>
          <a:p>
            <a:pPr lvl="1"/>
            <a:r>
              <a:rPr lang="en-US" altLang="zh-CHS" dirty="0"/>
              <a:t>HDD:</a:t>
            </a:r>
            <a:r>
              <a:rPr lang="zh-CHS" altLang="en-US" dirty="0"/>
              <a:t> </a:t>
            </a:r>
            <a:r>
              <a:rPr lang="en-US" altLang="zh-CHS" dirty="0"/>
              <a:t>hierarchical</a:t>
            </a:r>
            <a:r>
              <a:rPr lang="zh-CHS" altLang="en-US" dirty="0"/>
              <a:t> </a:t>
            </a:r>
            <a:r>
              <a:rPr lang="en-US" altLang="zh-CHS" dirty="0"/>
              <a:t>delta</a:t>
            </a:r>
            <a:r>
              <a:rPr lang="zh-CHS" altLang="en-US" dirty="0"/>
              <a:t> </a:t>
            </a:r>
            <a:r>
              <a:rPr lang="en-US" altLang="zh-CHS" dirty="0"/>
              <a:t>debugging</a:t>
            </a:r>
          </a:p>
          <a:p>
            <a:pPr lvl="1"/>
            <a:r>
              <a:rPr lang="en-US" altLang="zh-CHS" dirty="0"/>
              <a:t>C-Reduce:</a:t>
            </a:r>
            <a:r>
              <a:rPr lang="zh-CHS" altLang="en-US" dirty="0"/>
              <a:t> </a:t>
            </a:r>
            <a:r>
              <a:rPr lang="en-US" dirty="0"/>
              <a:t> </a:t>
            </a:r>
          </a:p>
          <a:p>
            <a:pPr lvl="2"/>
            <a:r>
              <a:rPr lang="en-US" altLang="zh-CHS" dirty="0"/>
              <a:t>specialized</a:t>
            </a:r>
            <a:r>
              <a:rPr lang="zh-CHS" altLang="en-US" dirty="0"/>
              <a:t> </a:t>
            </a:r>
            <a:r>
              <a:rPr lang="en-US" altLang="zh-CHS" dirty="0"/>
              <a:t>reducer</a:t>
            </a:r>
            <a:r>
              <a:rPr lang="zh-CHS" altLang="en-US" dirty="0"/>
              <a:t> </a:t>
            </a:r>
            <a:r>
              <a:rPr lang="en-US" altLang="zh-CHS" dirty="0"/>
              <a:t>for</a:t>
            </a:r>
            <a:r>
              <a:rPr lang="zh-CHS" altLang="en-US" dirty="0"/>
              <a:t> </a:t>
            </a:r>
            <a:r>
              <a:rPr lang="en-US" altLang="zh-CHS" dirty="0"/>
              <a:t>C/C++</a:t>
            </a:r>
            <a:r>
              <a:rPr lang="zh-CHS" altLang="en-US" dirty="0"/>
              <a:t> </a:t>
            </a:r>
            <a:endParaRPr lang="en-US" altLang="zh-CHS" dirty="0"/>
          </a:p>
          <a:p>
            <a:pPr lvl="2"/>
            <a:r>
              <a:rPr lang="en-US" altLang="zh-CHS" dirty="0"/>
              <a:t>based</a:t>
            </a:r>
            <a:r>
              <a:rPr lang="zh-CHS" altLang="en-US" dirty="0"/>
              <a:t> </a:t>
            </a:r>
            <a:r>
              <a:rPr lang="en-US" altLang="zh-CHS" dirty="0"/>
              <a:t>on</a:t>
            </a:r>
            <a:r>
              <a:rPr lang="zh-CHS" altLang="en-US" dirty="0"/>
              <a:t> </a:t>
            </a:r>
            <a:r>
              <a:rPr lang="en-US" altLang="zh-CHS" dirty="0"/>
              <a:t>Clang</a:t>
            </a:r>
            <a:r>
              <a:rPr lang="zh-CHS" altLang="en-US" dirty="0"/>
              <a:t> </a:t>
            </a:r>
            <a:r>
              <a:rPr lang="en-US" altLang="zh-CHS" dirty="0"/>
              <a:t>front-end</a:t>
            </a:r>
            <a:endParaRPr lang="en-US" dirty="0"/>
          </a:p>
        </p:txBody>
      </p:sp>
    </p:spTree>
    <p:extLst>
      <p:ext uri="{BB962C8B-B14F-4D97-AF65-F5344CB8AC3E}">
        <p14:creationId xmlns:p14="http://schemas.microsoft.com/office/powerpoint/2010/main" val="27029272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a:t>evaluation</a:t>
            </a:r>
          </a:p>
        </p:txBody>
      </p:sp>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41</a:t>
            </a:fld>
            <a:endParaRPr lang="en-US"/>
          </a:p>
        </p:txBody>
      </p:sp>
      <p:sp>
        <p:nvSpPr>
          <p:cNvPr id="8" name="Content Placeholder 7">
            <a:extLst>
              <a:ext uri="{FF2B5EF4-FFF2-40B4-BE49-F238E27FC236}">
                <a16:creationId xmlns:a16="http://schemas.microsoft.com/office/drawing/2014/main" id="{1EBBB910-62AE-4B49-861E-1A8747D9627F}"/>
              </a:ext>
            </a:extLst>
          </p:cNvPr>
          <p:cNvSpPr>
            <a:spLocks noGrp="1"/>
          </p:cNvSpPr>
          <p:nvPr>
            <p:ph idx="1"/>
          </p:nvPr>
        </p:nvSpPr>
        <p:spPr/>
        <p:txBody>
          <a:bodyPr/>
          <a:lstStyle/>
          <a:p>
            <a:r>
              <a:rPr lang="en-US" altLang="zh-Hans" dirty="0"/>
              <a:t>effectiveness</a:t>
            </a:r>
          </a:p>
          <a:p>
            <a:pPr lvl="1"/>
            <a:r>
              <a:rPr lang="en-US" dirty="0"/>
              <a:t>number of tokens in the reduced result</a:t>
            </a:r>
          </a:p>
          <a:p>
            <a:pPr lvl="1"/>
            <a:r>
              <a:rPr lang="en-US" dirty="0"/>
              <a:t>number of characters in the reduced result (not meaningful for programs)</a:t>
            </a:r>
          </a:p>
          <a:p>
            <a:r>
              <a:rPr lang="en-US" dirty="0"/>
              <a:t>efficiency</a:t>
            </a:r>
          </a:p>
          <a:p>
            <a:pPr lvl="1"/>
            <a:r>
              <a:rPr lang="en-US" dirty="0"/>
              <a:t>time (wall time of the reduction process)</a:t>
            </a:r>
          </a:p>
          <a:p>
            <a:pPr lvl="1"/>
            <a:r>
              <a:rPr lang="en-US" dirty="0"/>
              <a:t>number of queries/tests/variants </a:t>
            </a:r>
          </a:p>
          <a:p>
            <a:pPr lvl="1"/>
            <a:r>
              <a:rPr lang="en-US" dirty="0"/>
              <a:t>reduction speed (#tokens deleted per second)</a:t>
            </a:r>
          </a:p>
          <a:p>
            <a:pPr lvl="1"/>
            <a:endParaRPr lang="en-US" dirty="0"/>
          </a:p>
        </p:txBody>
      </p:sp>
    </p:spTree>
    <p:extLst>
      <p:ext uri="{BB962C8B-B14F-4D97-AF65-F5344CB8AC3E}">
        <p14:creationId xmlns:p14="http://schemas.microsoft.com/office/powerpoint/2010/main" val="31969183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a:t>evaluation – effectiveness</a:t>
            </a:r>
          </a:p>
        </p:txBody>
      </p:sp>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42</a:t>
            </a:fld>
            <a:endParaRPr lang="en-US"/>
          </a:p>
        </p:txBody>
      </p:sp>
      <p:graphicFrame>
        <p:nvGraphicFramePr>
          <p:cNvPr id="6" name="Table 5">
            <a:extLst>
              <a:ext uri="{FF2B5EF4-FFF2-40B4-BE49-F238E27FC236}">
                <a16:creationId xmlns:a16="http://schemas.microsoft.com/office/drawing/2014/main" id="{220BEC62-2684-C040-A2FC-F84DFE39F629}"/>
              </a:ext>
            </a:extLst>
          </p:cNvPr>
          <p:cNvGraphicFramePr>
            <a:graphicFrameLocks noGrp="1"/>
          </p:cNvGraphicFramePr>
          <p:nvPr>
            <p:extLst>
              <p:ext uri="{D42A27DB-BD31-4B8C-83A1-F6EECF244321}">
                <p14:modId xmlns:p14="http://schemas.microsoft.com/office/powerpoint/2010/main" val="3770433486"/>
              </p:ext>
            </p:extLst>
          </p:nvPr>
        </p:nvGraphicFramePr>
        <p:xfrm>
          <a:off x="838200" y="2453799"/>
          <a:ext cx="10515600" cy="1569720"/>
        </p:xfrm>
        <a:graphic>
          <a:graphicData uri="http://schemas.openxmlformats.org/drawingml/2006/table">
            <a:tbl>
              <a:tblPr firstRow="1" bandRow="1">
                <a:tableStyleId>{5C22544A-7EE6-4342-B048-85BDC9FD1C3A}</a:tableStyleId>
              </a:tblPr>
              <a:tblGrid>
                <a:gridCol w="2079171">
                  <a:extLst>
                    <a:ext uri="{9D8B030D-6E8A-4147-A177-3AD203B41FA5}">
                      <a16:colId xmlns:a16="http://schemas.microsoft.com/office/drawing/2014/main" val="2706500729"/>
                    </a:ext>
                  </a:extLst>
                </a:gridCol>
                <a:gridCol w="1894115">
                  <a:extLst>
                    <a:ext uri="{9D8B030D-6E8A-4147-A177-3AD203B41FA5}">
                      <a16:colId xmlns:a16="http://schemas.microsoft.com/office/drawing/2014/main" val="2439266895"/>
                    </a:ext>
                  </a:extLst>
                </a:gridCol>
                <a:gridCol w="1807028">
                  <a:extLst>
                    <a:ext uri="{9D8B030D-6E8A-4147-A177-3AD203B41FA5}">
                      <a16:colId xmlns:a16="http://schemas.microsoft.com/office/drawing/2014/main" val="1368032706"/>
                    </a:ext>
                  </a:extLst>
                </a:gridCol>
                <a:gridCol w="1578429">
                  <a:extLst>
                    <a:ext uri="{9D8B030D-6E8A-4147-A177-3AD203B41FA5}">
                      <a16:colId xmlns:a16="http://schemas.microsoft.com/office/drawing/2014/main" val="374045442"/>
                    </a:ext>
                  </a:extLst>
                </a:gridCol>
                <a:gridCol w="1687286">
                  <a:extLst>
                    <a:ext uri="{9D8B030D-6E8A-4147-A177-3AD203B41FA5}">
                      <a16:colId xmlns:a16="http://schemas.microsoft.com/office/drawing/2014/main" val="846908986"/>
                    </a:ext>
                  </a:extLst>
                </a:gridCol>
                <a:gridCol w="1469571">
                  <a:extLst>
                    <a:ext uri="{9D8B030D-6E8A-4147-A177-3AD203B41FA5}">
                      <a16:colId xmlns:a16="http://schemas.microsoft.com/office/drawing/2014/main" val="2880114974"/>
                    </a:ext>
                  </a:extLst>
                </a:gridCol>
              </a:tblGrid>
              <a:tr h="370840">
                <a:tc gridSpan="6">
                  <a:txBody>
                    <a:bodyPr/>
                    <a:lstStyle/>
                    <a:p>
                      <a:pPr algn="ctr"/>
                      <a:r>
                        <a:rPr lang="en-US" altLang="zh-CHS" sz="2400" dirty="0"/>
                        <a:t>size</a:t>
                      </a:r>
                      <a:r>
                        <a:rPr lang="zh-CHS" altLang="en-US" sz="2400" dirty="0"/>
                        <a:t> </a:t>
                      </a:r>
                      <a:r>
                        <a:rPr lang="en-US" altLang="zh-CHS" sz="2400" dirty="0"/>
                        <a:t>of</a:t>
                      </a:r>
                      <a:r>
                        <a:rPr lang="zh-CHS" altLang="en-US" sz="2400" dirty="0"/>
                        <a:t> </a:t>
                      </a:r>
                      <a:r>
                        <a:rPr lang="en-US" altLang="zh-CHS" sz="2400" dirty="0"/>
                        <a:t>reduced</a:t>
                      </a:r>
                      <a:r>
                        <a:rPr lang="zh-CHS" altLang="en-US" sz="2400" dirty="0"/>
                        <a:t> </a:t>
                      </a:r>
                      <a:r>
                        <a:rPr lang="en-US" altLang="zh-CHS" sz="2400" dirty="0"/>
                        <a:t>programs</a:t>
                      </a:r>
                      <a:r>
                        <a:rPr lang="zh-CHS" altLang="en-US" sz="2400" dirty="0"/>
                        <a:t> </a:t>
                      </a:r>
                      <a:r>
                        <a:rPr lang="en-US" altLang="zh-CHS" sz="2400" dirty="0"/>
                        <a:t>(mean)</a:t>
                      </a:r>
                      <a:endParaRPr lang="en-US" sz="2400"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extLst>
                  <a:ext uri="{0D108BD9-81ED-4DB2-BD59-A6C34878D82A}">
                    <a16:rowId xmlns:a16="http://schemas.microsoft.com/office/drawing/2014/main" val="4189026493"/>
                  </a:ext>
                </a:extLst>
              </a:tr>
              <a:tr h="370840">
                <a:tc>
                  <a:txBody>
                    <a:bodyPr/>
                    <a:lstStyle/>
                    <a:p>
                      <a:pPr algn="l"/>
                      <a:endParaRPr lang="en-US" dirty="0"/>
                    </a:p>
                  </a:txBody>
                  <a:tcPr anchor="ctr"/>
                </a:tc>
                <a:tc>
                  <a:txBody>
                    <a:bodyPr/>
                    <a:lstStyle/>
                    <a:p>
                      <a:pPr algn="l"/>
                      <a:r>
                        <a:rPr lang="en-US" altLang="zh-CHS" dirty="0"/>
                        <a:t>original</a:t>
                      </a:r>
                      <a:endParaRPr lang="en-US" dirty="0"/>
                    </a:p>
                  </a:txBody>
                  <a:tcPr anchor="ctr"/>
                </a:tc>
                <a:tc>
                  <a:txBody>
                    <a:bodyPr/>
                    <a:lstStyle/>
                    <a:p>
                      <a:pPr algn="l"/>
                      <a:r>
                        <a:rPr lang="en-US" altLang="zh-CHS" dirty="0"/>
                        <a:t>DD</a:t>
                      </a:r>
                      <a:endParaRPr lang="en-US" dirty="0"/>
                    </a:p>
                  </a:txBody>
                  <a:tcPr anchor="ctr"/>
                </a:tc>
                <a:tc>
                  <a:txBody>
                    <a:bodyPr/>
                    <a:lstStyle/>
                    <a:p>
                      <a:pPr algn="l"/>
                      <a:r>
                        <a:rPr lang="en-US" altLang="zh-CHS" dirty="0"/>
                        <a:t>HDD</a:t>
                      </a:r>
                      <a:endParaRPr lang="en-US" dirty="0"/>
                    </a:p>
                  </a:txBody>
                  <a:tcPr anchor="ctr"/>
                </a:tc>
                <a:tc>
                  <a:txBody>
                    <a:bodyPr/>
                    <a:lstStyle/>
                    <a:p>
                      <a:pPr algn="l"/>
                      <a:r>
                        <a:rPr lang="en-US" altLang="zh-CHS" dirty="0"/>
                        <a:t>C-Reduce</a:t>
                      </a:r>
                      <a:endParaRPr lang="en-US" dirty="0"/>
                    </a:p>
                  </a:txBody>
                  <a:tcPr anchor="ctr"/>
                </a:tc>
                <a:tc>
                  <a:txBody>
                    <a:bodyPr/>
                    <a:lstStyle/>
                    <a:p>
                      <a:pPr algn="l"/>
                      <a:r>
                        <a:rPr lang="en-US" altLang="zh-CHS" b="1" dirty="0" err="1"/>
                        <a:t>Perses</a:t>
                      </a:r>
                      <a:endParaRPr lang="en-US" b="1" dirty="0"/>
                    </a:p>
                  </a:txBody>
                  <a:tcPr anchor="ctr"/>
                </a:tc>
                <a:extLst>
                  <a:ext uri="{0D108BD9-81ED-4DB2-BD59-A6C34878D82A}">
                    <a16:rowId xmlns:a16="http://schemas.microsoft.com/office/drawing/2014/main" val="3365191437"/>
                  </a:ext>
                </a:extLst>
              </a:tr>
              <a:tr h="370840">
                <a:tc>
                  <a:txBody>
                    <a:bodyPr/>
                    <a:lstStyle/>
                    <a:p>
                      <a:pPr algn="l"/>
                      <a:r>
                        <a:rPr lang="en-US" altLang="zh-CHS" dirty="0"/>
                        <a:t>size</a:t>
                      </a:r>
                      <a:r>
                        <a:rPr lang="zh-CHS" altLang="en-US" dirty="0"/>
                        <a:t> </a:t>
                      </a:r>
                      <a:r>
                        <a:rPr lang="en-US" altLang="zh-CHS" dirty="0"/>
                        <a:t>(#)</a:t>
                      </a:r>
                      <a:endParaRPr lang="en-US" dirty="0"/>
                    </a:p>
                  </a:txBody>
                  <a:tcPr anchor="ctr"/>
                </a:tc>
                <a:tc>
                  <a:txBody>
                    <a:bodyPr/>
                    <a:lstStyle/>
                    <a:p>
                      <a:pPr algn="l"/>
                      <a:r>
                        <a:rPr lang="en-US" altLang="zh-CHS" dirty="0"/>
                        <a:t>94,486</a:t>
                      </a:r>
                      <a:endParaRPr lang="en-US" dirty="0"/>
                    </a:p>
                  </a:txBody>
                  <a:tcPr anchor="ctr"/>
                </a:tc>
                <a:tc>
                  <a:txBody>
                    <a:bodyPr/>
                    <a:lstStyle/>
                    <a:p>
                      <a:pPr algn="l"/>
                      <a:r>
                        <a:rPr lang="en-US" altLang="zh-CHS" dirty="0"/>
                        <a:t>4,573</a:t>
                      </a:r>
                      <a:endParaRPr lang="en-US" dirty="0"/>
                    </a:p>
                  </a:txBody>
                  <a:tcPr anchor="ctr"/>
                </a:tc>
                <a:tc>
                  <a:txBody>
                    <a:bodyPr/>
                    <a:lstStyle/>
                    <a:p>
                      <a:pPr algn="l"/>
                      <a:r>
                        <a:rPr lang="en-US" altLang="zh-CHS" dirty="0"/>
                        <a:t>575</a:t>
                      </a:r>
                      <a:endParaRPr lang="en-US" dirty="0"/>
                    </a:p>
                  </a:txBody>
                  <a:tcPr anchor="ctr"/>
                </a:tc>
                <a:tc>
                  <a:txBody>
                    <a:bodyPr/>
                    <a:lstStyle/>
                    <a:p>
                      <a:pPr algn="l"/>
                      <a:r>
                        <a:rPr lang="en-US" altLang="zh-CHS" dirty="0"/>
                        <a:t>90</a:t>
                      </a:r>
                      <a:endParaRPr lang="en-US" dirty="0"/>
                    </a:p>
                  </a:txBody>
                  <a:tcPr anchor="ctr"/>
                </a:tc>
                <a:tc>
                  <a:txBody>
                    <a:bodyPr/>
                    <a:lstStyle/>
                    <a:p>
                      <a:pPr algn="l"/>
                      <a:r>
                        <a:rPr lang="en-US" altLang="zh-CHS" b="1" dirty="0"/>
                        <a:t>257</a:t>
                      </a:r>
                      <a:endParaRPr lang="en-US" b="1" dirty="0"/>
                    </a:p>
                  </a:txBody>
                  <a:tcPr anchor="ctr"/>
                </a:tc>
                <a:extLst>
                  <a:ext uri="{0D108BD9-81ED-4DB2-BD59-A6C34878D82A}">
                    <a16:rowId xmlns:a16="http://schemas.microsoft.com/office/drawing/2014/main" val="1322810682"/>
                  </a:ext>
                </a:extLst>
              </a:tr>
              <a:tr h="370840">
                <a:tc>
                  <a:txBody>
                    <a:bodyPr/>
                    <a:lstStyle/>
                    <a:p>
                      <a:pPr algn="l"/>
                      <a:r>
                        <a:rPr lang="en-US" altLang="zh-CHS" dirty="0"/>
                        <a:t>ratio</a:t>
                      </a:r>
                      <a:r>
                        <a:rPr lang="zh-CHS" altLang="en-US" dirty="0"/>
                        <a:t> </a:t>
                      </a:r>
                      <a:r>
                        <a:rPr lang="en-US" altLang="zh-CHS" dirty="0"/>
                        <a:t>(</a:t>
                      </a:r>
                      <a:r>
                        <a:rPr lang="en-US" altLang="zh-CHS" dirty="0" err="1"/>
                        <a:t>Perses</a:t>
                      </a:r>
                      <a:r>
                        <a:rPr lang="en-US" altLang="zh-CHS" dirty="0"/>
                        <a:t>/other)</a:t>
                      </a:r>
                      <a:endParaRPr lang="en-US" dirty="0"/>
                    </a:p>
                  </a:txBody>
                  <a:tcPr anchor="ctr"/>
                </a:tc>
                <a:tc>
                  <a:txBody>
                    <a:bodyPr/>
                    <a:lstStyle/>
                    <a:p>
                      <a:pPr algn="l"/>
                      <a:endParaRPr lang="en-US" dirty="0"/>
                    </a:p>
                  </a:txBody>
                  <a:tcPr anchor="ctr"/>
                </a:tc>
                <a:tc>
                  <a:txBody>
                    <a:bodyPr/>
                    <a:lstStyle/>
                    <a:p>
                      <a:pPr algn="l"/>
                      <a:r>
                        <a:rPr lang="en-US" altLang="zh-CHS" dirty="0"/>
                        <a:t>6%</a:t>
                      </a:r>
                      <a:endParaRPr lang="en-US" dirty="0"/>
                    </a:p>
                  </a:txBody>
                  <a:tcPr anchor="ctr"/>
                </a:tc>
                <a:tc>
                  <a:txBody>
                    <a:bodyPr/>
                    <a:lstStyle/>
                    <a:p>
                      <a:pPr algn="l"/>
                      <a:r>
                        <a:rPr lang="en-US" altLang="zh-CHS" dirty="0"/>
                        <a:t>45%</a:t>
                      </a:r>
                      <a:endParaRPr lang="en-US" dirty="0"/>
                    </a:p>
                  </a:txBody>
                  <a:tcPr anchor="ctr"/>
                </a:tc>
                <a:tc>
                  <a:txBody>
                    <a:bodyPr/>
                    <a:lstStyle/>
                    <a:p>
                      <a:pPr algn="l"/>
                      <a:r>
                        <a:rPr lang="en-US" altLang="zh-CHS" dirty="0"/>
                        <a:t>285%</a:t>
                      </a:r>
                      <a:endParaRPr lang="en-US" dirty="0"/>
                    </a:p>
                  </a:txBody>
                  <a:tcPr anchor="ctr"/>
                </a:tc>
                <a:tc>
                  <a:txBody>
                    <a:bodyPr/>
                    <a:lstStyle/>
                    <a:p>
                      <a:pPr algn="l"/>
                      <a:r>
                        <a:rPr lang="en-US" altLang="zh-CHS" b="1" dirty="0"/>
                        <a:t>100%</a:t>
                      </a:r>
                      <a:endParaRPr lang="en-US" b="1" dirty="0"/>
                    </a:p>
                  </a:txBody>
                  <a:tcPr anchor="ctr"/>
                </a:tc>
                <a:extLst>
                  <a:ext uri="{0D108BD9-81ED-4DB2-BD59-A6C34878D82A}">
                    <a16:rowId xmlns:a16="http://schemas.microsoft.com/office/drawing/2014/main" val="2530720537"/>
                  </a:ext>
                </a:extLst>
              </a:tr>
            </a:tbl>
          </a:graphicData>
        </a:graphic>
      </p:graphicFrame>
    </p:spTree>
    <p:extLst>
      <p:ext uri="{BB962C8B-B14F-4D97-AF65-F5344CB8AC3E}">
        <p14:creationId xmlns:p14="http://schemas.microsoft.com/office/powerpoint/2010/main" val="30560771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a:t>evaluation – </a:t>
            </a:r>
            <a:r>
              <a:rPr lang="en-US" altLang="zh-CHS" dirty="0"/>
              <a:t>efficiency (1)</a:t>
            </a:r>
            <a:r>
              <a:rPr lang="zh-CHS" altLang="en-US" dirty="0"/>
              <a:t> </a:t>
            </a:r>
            <a:endParaRPr lang="en-US" dirty="0"/>
          </a:p>
        </p:txBody>
      </p:sp>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43</a:t>
            </a:fld>
            <a:endParaRPr lang="en-US"/>
          </a:p>
        </p:txBody>
      </p:sp>
      <p:graphicFrame>
        <p:nvGraphicFramePr>
          <p:cNvPr id="6" name="Table 5">
            <a:extLst>
              <a:ext uri="{FF2B5EF4-FFF2-40B4-BE49-F238E27FC236}">
                <a16:creationId xmlns:a16="http://schemas.microsoft.com/office/drawing/2014/main" id="{E2E9CABA-F9BE-E94A-8469-6C5D5EF8817D}"/>
              </a:ext>
            </a:extLst>
          </p:cNvPr>
          <p:cNvGraphicFramePr>
            <a:graphicFrameLocks noGrp="1"/>
          </p:cNvGraphicFramePr>
          <p:nvPr>
            <p:extLst>
              <p:ext uri="{D42A27DB-BD31-4B8C-83A1-F6EECF244321}">
                <p14:modId xmlns:p14="http://schemas.microsoft.com/office/powerpoint/2010/main" val="4076530709"/>
              </p:ext>
            </p:extLst>
          </p:nvPr>
        </p:nvGraphicFramePr>
        <p:xfrm>
          <a:off x="1785257" y="4059269"/>
          <a:ext cx="8621485" cy="1569720"/>
        </p:xfrm>
        <a:graphic>
          <a:graphicData uri="http://schemas.openxmlformats.org/drawingml/2006/table">
            <a:tbl>
              <a:tblPr firstRow="1" bandRow="1">
                <a:tableStyleId>{5C22544A-7EE6-4342-B048-85BDC9FD1C3A}</a:tableStyleId>
              </a:tblPr>
              <a:tblGrid>
                <a:gridCol w="2079171">
                  <a:extLst>
                    <a:ext uri="{9D8B030D-6E8A-4147-A177-3AD203B41FA5}">
                      <a16:colId xmlns:a16="http://schemas.microsoft.com/office/drawing/2014/main" val="2706500729"/>
                    </a:ext>
                  </a:extLst>
                </a:gridCol>
                <a:gridCol w="1807028">
                  <a:extLst>
                    <a:ext uri="{9D8B030D-6E8A-4147-A177-3AD203B41FA5}">
                      <a16:colId xmlns:a16="http://schemas.microsoft.com/office/drawing/2014/main" val="1368032706"/>
                    </a:ext>
                  </a:extLst>
                </a:gridCol>
                <a:gridCol w="1578429">
                  <a:extLst>
                    <a:ext uri="{9D8B030D-6E8A-4147-A177-3AD203B41FA5}">
                      <a16:colId xmlns:a16="http://schemas.microsoft.com/office/drawing/2014/main" val="374045442"/>
                    </a:ext>
                  </a:extLst>
                </a:gridCol>
                <a:gridCol w="1687286">
                  <a:extLst>
                    <a:ext uri="{9D8B030D-6E8A-4147-A177-3AD203B41FA5}">
                      <a16:colId xmlns:a16="http://schemas.microsoft.com/office/drawing/2014/main" val="846908986"/>
                    </a:ext>
                  </a:extLst>
                </a:gridCol>
                <a:gridCol w="1469571">
                  <a:extLst>
                    <a:ext uri="{9D8B030D-6E8A-4147-A177-3AD203B41FA5}">
                      <a16:colId xmlns:a16="http://schemas.microsoft.com/office/drawing/2014/main" val="2880114974"/>
                    </a:ext>
                  </a:extLst>
                </a:gridCol>
              </a:tblGrid>
              <a:tr h="351065">
                <a:tc gridSpan="5">
                  <a:txBody>
                    <a:bodyPr/>
                    <a:lstStyle/>
                    <a:p>
                      <a:pPr algn="ctr"/>
                      <a:r>
                        <a:rPr lang="en-US" altLang="zh-CHS" sz="2400" dirty="0"/>
                        <a:t>number</a:t>
                      </a:r>
                      <a:r>
                        <a:rPr lang="zh-CHS" altLang="en-US" sz="2400" dirty="0"/>
                        <a:t> </a:t>
                      </a:r>
                      <a:r>
                        <a:rPr lang="en-US" altLang="zh-CHS" sz="2400" dirty="0"/>
                        <a:t>of</a:t>
                      </a:r>
                      <a:r>
                        <a:rPr lang="zh-CHS" altLang="en-US" sz="2400" dirty="0"/>
                        <a:t> </a:t>
                      </a:r>
                      <a:r>
                        <a:rPr lang="en-US" altLang="zh-CHS" sz="2400" dirty="0"/>
                        <a:t>property</a:t>
                      </a:r>
                      <a:r>
                        <a:rPr lang="zh-CHS" altLang="en-US" sz="2400" dirty="0"/>
                        <a:t> </a:t>
                      </a:r>
                      <a:r>
                        <a:rPr lang="en-US" altLang="zh-CHS" sz="2400" dirty="0"/>
                        <a:t>checks</a:t>
                      </a:r>
                      <a:r>
                        <a:rPr lang="zh-CHS" altLang="en-US" sz="2400" dirty="0"/>
                        <a:t> </a:t>
                      </a:r>
                      <a:endParaRPr lang="en-US" sz="2400"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extLst>
                  <a:ext uri="{0D108BD9-81ED-4DB2-BD59-A6C34878D82A}">
                    <a16:rowId xmlns:a16="http://schemas.microsoft.com/office/drawing/2014/main" val="4189026493"/>
                  </a:ext>
                </a:extLst>
              </a:tr>
              <a:tr h="370840">
                <a:tc>
                  <a:txBody>
                    <a:bodyPr/>
                    <a:lstStyle/>
                    <a:p>
                      <a:pPr algn="l"/>
                      <a:endParaRPr lang="en-US" dirty="0"/>
                    </a:p>
                  </a:txBody>
                  <a:tcPr anchor="ctr"/>
                </a:tc>
                <a:tc>
                  <a:txBody>
                    <a:bodyPr/>
                    <a:lstStyle/>
                    <a:p>
                      <a:pPr algn="l"/>
                      <a:r>
                        <a:rPr lang="en-US" altLang="zh-CHS" dirty="0"/>
                        <a:t>DD</a:t>
                      </a:r>
                      <a:endParaRPr lang="en-US" dirty="0"/>
                    </a:p>
                  </a:txBody>
                  <a:tcPr anchor="ctr"/>
                </a:tc>
                <a:tc>
                  <a:txBody>
                    <a:bodyPr/>
                    <a:lstStyle/>
                    <a:p>
                      <a:pPr algn="l"/>
                      <a:r>
                        <a:rPr lang="en-US" altLang="zh-CHS" dirty="0"/>
                        <a:t>HDD</a:t>
                      </a:r>
                      <a:endParaRPr lang="en-US" dirty="0"/>
                    </a:p>
                  </a:txBody>
                  <a:tcPr anchor="ctr"/>
                </a:tc>
                <a:tc>
                  <a:txBody>
                    <a:bodyPr/>
                    <a:lstStyle/>
                    <a:p>
                      <a:pPr algn="l"/>
                      <a:r>
                        <a:rPr lang="en-US" altLang="zh-CHS" dirty="0"/>
                        <a:t>C-Reduce</a:t>
                      </a:r>
                      <a:endParaRPr lang="en-US" dirty="0"/>
                    </a:p>
                  </a:txBody>
                  <a:tcPr anchor="ctr"/>
                </a:tc>
                <a:tc>
                  <a:txBody>
                    <a:bodyPr/>
                    <a:lstStyle/>
                    <a:p>
                      <a:pPr algn="l"/>
                      <a:r>
                        <a:rPr lang="en-US" altLang="zh-CHS" b="1" dirty="0" err="1"/>
                        <a:t>Perses</a:t>
                      </a:r>
                      <a:endParaRPr lang="en-US" b="1" dirty="0"/>
                    </a:p>
                  </a:txBody>
                  <a:tcPr anchor="ctr"/>
                </a:tc>
                <a:extLst>
                  <a:ext uri="{0D108BD9-81ED-4DB2-BD59-A6C34878D82A}">
                    <a16:rowId xmlns:a16="http://schemas.microsoft.com/office/drawing/2014/main" val="3365191437"/>
                  </a:ext>
                </a:extLst>
              </a:tr>
              <a:tr h="370840">
                <a:tc>
                  <a:txBody>
                    <a:bodyPr/>
                    <a:lstStyle/>
                    <a:p>
                      <a:pPr algn="l"/>
                      <a:r>
                        <a:rPr lang="en-US" altLang="zh-CHS" dirty="0"/>
                        <a:t>#</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78,30</a:t>
                      </a:r>
                      <a:r>
                        <a:rPr lang="en-US" altLang="zh-CHS" sz="1800" kern="1200" dirty="0">
                          <a:solidFill>
                            <a:schemeClr val="dk1"/>
                          </a:solidFill>
                          <a:effectLst/>
                          <a:latin typeface="+mn-lt"/>
                          <a:ea typeface="+mn-ea"/>
                          <a:cs typeface="+mn-cs"/>
                        </a:rPr>
                        <a:t>5</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16,886 </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HS" dirty="0"/>
                        <a:t>27,359</a:t>
                      </a:r>
                      <a:endParaRPr lang="en-US" dirty="0"/>
                    </a:p>
                  </a:txBody>
                  <a:tcPr anchor="ctr"/>
                </a:tc>
                <a:tc>
                  <a:txBody>
                    <a:bodyPr/>
                    <a:lstStyle/>
                    <a:p>
                      <a:pPr algn="l"/>
                      <a:r>
                        <a:rPr lang="en-US" altLang="zh-CHS" b="1" dirty="0"/>
                        <a:t>5,095</a:t>
                      </a:r>
                      <a:endParaRPr lang="en-US" b="1" dirty="0"/>
                    </a:p>
                  </a:txBody>
                  <a:tcPr anchor="ctr"/>
                </a:tc>
                <a:extLst>
                  <a:ext uri="{0D108BD9-81ED-4DB2-BD59-A6C34878D82A}">
                    <a16:rowId xmlns:a16="http://schemas.microsoft.com/office/drawing/2014/main" val="1322810682"/>
                  </a:ext>
                </a:extLst>
              </a:tr>
              <a:tr h="370840">
                <a:tc>
                  <a:txBody>
                    <a:bodyPr/>
                    <a:lstStyle/>
                    <a:p>
                      <a:pPr algn="l"/>
                      <a:r>
                        <a:rPr lang="en-US" altLang="zh-CHS" dirty="0"/>
                        <a:t>ratio</a:t>
                      </a:r>
                      <a:r>
                        <a:rPr lang="zh-CHS" altLang="en-US" dirty="0"/>
                        <a:t> </a:t>
                      </a:r>
                      <a:r>
                        <a:rPr lang="en-US" altLang="zh-CHS" dirty="0"/>
                        <a:t>(</a:t>
                      </a:r>
                      <a:r>
                        <a:rPr lang="en-US" altLang="zh-CHS" dirty="0" err="1"/>
                        <a:t>Perses</a:t>
                      </a:r>
                      <a:r>
                        <a:rPr lang="en-US" altLang="zh-CHS" dirty="0"/>
                        <a:t>/other)</a:t>
                      </a:r>
                      <a:endParaRPr lang="en-US" dirty="0"/>
                    </a:p>
                  </a:txBody>
                  <a:tcPr anchor="ctr"/>
                </a:tc>
                <a:tc>
                  <a:txBody>
                    <a:bodyPr/>
                    <a:lstStyle/>
                    <a:p>
                      <a:pPr algn="l"/>
                      <a:r>
                        <a:rPr lang="en-US" altLang="zh-CHS" dirty="0"/>
                        <a:t>7%</a:t>
                      </a:r>
                      <a:endParaRPr lang="en-US" dirty="0"/>
                    </a:p>
                  </a:txBody>
                  <a:tcPr anchor="ctr"/>
                </a:tc>
                <a:tc>
                  <a:txBody>
                    <a:bodyPr/>
                    <a:lstStyle/>
                    <a:p>
                      <a:pPr algn="l"/>
                      <a:r>
                        <a:rPr lang="en-US" altLang="zh-CHS" dirty="0"/>
                        <a:t>30%</a:t>
                      </a:r>
                      <a:endParaRPr lang="en-US" dirty="0"/>
                    </a:p>
                  </a:txBody>
                  <a:tcPr anchor="ctr"/>
                </a:tc>
                <a:tc>
                  <a:txBody>
                    <a:bodyPr/>
                    <a:lstStyle/>
                    <a:p>
                      <a:pPr algn="l"/>
                      <a:r>
                        <a:rPr lang="en-US" altLang="zh-CHS" dirty="0"/>
                        <a:t>19%</a:t>
                      </a:r>
                      <a:endParaRPr lang="en-US" dirty="0"/>
                    </a:p>
                  </a:txBody>
                  <a:tcPr anchor="ctr"/>
                </a:tc>
                <a:tc>
                  <a:txBody>
                    <a:bodyPr/>
                    <a:lstStyle/>
                    <a:p>
                      <a:pPr algn="l"/>
                      <a:r>
                        <a:rPr lang="en-US" altLang="zh-CHS" b="1" dirty="0"/>
                        <a:t>100%</a:t>
                      </a:r>
                      <a:endParaRPr lang="en-US" b="1" dirty="0"/>
                    </a:p>
                  </a:txBody>
                  <a:tcPr anchor="ctr"/>
                </a:tc>
                <a:extLst>
                  <a:ext uri="{0D108BD9-81ED-4DB2-BD59-A6C34878D82A}">
                    <a16:rowId xmlns:a16="http://schemas.microsoft.com/office/drawing/2014/main" val="2530720537"/>
                  </a:ext>
                </a:extLst>
              </a:tr>
            </a:tbl>
          </a:graphicData>
        </a:graphic>
      </p:graphicFrame>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2CDF35F-E0A9-8948-AB06-888A3DC8A764}"/>
                  </a:ext>
                </a:extLst>
              </p:cNvPr>
              <p:cNvSpPr txBox="1"/>
              <p:nvPr/>
            </p:nvSpPr>
            <p:spPr>
              <a:xfrm>
                <a:off x="1012370" y="1817914"/>
                <a:ext cx="10341429" cy="1384995"/>
              </a:xfrm>
              <a:prstGeom prst="rect">
                <a:avLst/>
              </a:prstGeom>
              <a:noFill/>
            </p:spPr>
            <p:txBody>
              <a:bodyPr wrap="square" rtlCol="0">
                <a:spAutoFit/>
              </a:bodyPr>
              <a:lstStyle/>
              <a:p>
                <a:r>
                  <a:rPr lang="en-US" altLang="zh-CHS" sz="2800" dirty="0"/>
                  <a:t>A</a:t>
                </a:r>
                <a:r>
                  <a:rPr lang="zh-CHS" altLang="en-US" sz="2800" dirty="0"/>
                  <a:t> </a:t>
                </a:r>
                <a:r>
                  <a:rPr lang="en-US" altLang="zh-CHS" sz="2800" dirty="0"/>
                  <a:t>property</a:t>
                </a:r>
                <a:r>
                  <a:rPr lang="zh-CHS" altLang="en-US" sz="2800" dirty="0"/>
                  <a:t> </a:t>
                </a:r>
                <a:r>
                  <a:rPr lang="en-US" altLang="zh-CHS" sz="2800" dirty="0"/>
                  <a:t>check</a:t>
                </a:r>
                <a:r>
                  <a:rPr lang="zh-CHS" altLang="en-US" sz="2800" dirty="0"/>
                  <a:t> </a:t>
                </a:r>
                <a14:m>
                  <m:oMath xmlns:m="http://schemas.openxmlformats.org/officeDocument/2006/math">
                    <m:r>
                      <a:rPr lang="en-US" altLang="zh-Hans" sz="2800" b="1" i="1">
                        <a:solidFill>
                          <a:srgbClr val="92D050"/>
                        </a:solidFill>
                        <a:latin typeface="Cambria Math" panose="02040503050406030204" pitchFamily="18" charset="0"/>
                      </a:rPr>
                      <m:t>𝝍</m:t>
                    </m:r>
                  </m:oMath>
                </a14:m>
                <a:r>
                  <a:rPr lang="zh-CHS" altLang="en-US" sz="2800" dirty="0"/>
                  <a:t> </a:t>
                </a:r>
                <a:r>
                  <a:rPr lang="en-US" altLang="zh-CHS" sz="2800" dirty="0"/>
                  <a:t>takes</a:t>
                </a:r>
                <a:r>
                  <a:rPr lang="zh-CHS" altLang="en-US" sz="2800" dirty="0"/>
                  <a:t> </a:t>
                </a:r>
                <a:r>
                  <a:rPr lang="en-US" altLang="zh-CHS" sz="2800" dirty="0"/>
                  <a:t>constant</a:t>
                </a:r>
                <a:r>
                  <a:rPr lang="zh-CHS" altLang="en-US" sz="2800" dirty="0"/>
                  <a:t> </a:t>
                </a:r>
                <a:r>
                  <a:rPr lang="en-US" altLang="zh-CHS" sz="2800" dirty="0"/>
                  <a:t>time</a:t>
                </a:r>
              </a:p>
              <a:p>
                <a:r>
                  <a:rPr lang="zh-CHS" altLang="en-US" sz="2800" dirty="0"/>
                  <a:t> </a:t>
                </a:r>
                <a:r>
                  <a:rPr lang="en-US" altLang="zh-CHS" sz="2800" dirty="0">
                    <a:sym typeface="Wingdings" pitchFamily="2" charset="2"/>
                  </a:rPr>
                  <a:t></a:t>
                </a:r>
                <a:r>
                  <a:rPr lang="zh-CHS" altLang="en-US" sz="2800" dirty="0">
                    <a:sym typeface="Wingdings" pitchFamily="2" charset="2"/>
                  </a:rPr>
                  <a:t> </a:t>
                </a:r>
                <a:r>
                  <a:rPr lang="zh-CHS" altLang="en-US" sz="2800" dirty="0"/>
                  <a:t> </a:t>
                </a:r>
                <a:r>
                  <a:rPr lang="en-US" altLang="zh-CHS" sz="2800" dirty="0"/>
                  <a:t>then</a:t>
                </a:r>
                <a:r>
                  <a:rPr lang="zh-CHS" altLang="en-US" sz="2800" dirty="0"/>
                  <a:t> </a:t>
                </a:r>
                <a:r>
                  <a:rPr lang="en-US" altLang="zh-CHS" sz="2800" dirty="0"/>
                  <a:t>number</a:t>
                </a:r>
                <a:r>
                  <a:rPr lang="zh-CHS" altLang="en-US" sz="2800" dirty="0"/>
                  <a:t> </a:t>
                </a:r>
                <a:r>
                  <a:rPr lang="en-US" altLang="zh-CHS" sz="2800" dirty="0"/>
                  <a:t>of</a:t>
                </a:r>
                <a:r>
                  <a:rPr lang="zh-CHS" altLang="en-US" sz="2800" dirty="0"/>
                  <a:t> </a:t>
                </a:r>
                <a14:m>
                  <m:oMath xmlns:m="http://schemas.openxmlformats.org/officeDocument/2006/math">
                    <m:r>
                      <a:rPr lang="en-US" altLang="zh-Hans" sz="2800" b="1" i="1">
                        <a:solidFill>
                          <a:srgbClr val="92D050"/>
                        </a:solidFill>
                        <a:latin typeface="Cambria Math" panose="02040503050406030204" pitchFamily="18" charset="0"/>
                      </a:rPr>
                      <m:t>𝝍</m:t>
                    </m:r>
                  </m:oMath>
                </a14:m>
                <a:r>
                  <a:rPr lang="zh-CHS" altLang="en-US" sz="2800" dirty="0"/>
                  <a:t> </a:t>
                </a:r>
                <a:r>
                  <a:rPr lang="en-US" altLang="zh-CHS" sz="2800" dirty="0"/>
                  <a:t>checks</a:t>
                </a:r>
                <a:r>
                  <a:rPr lang="zh-CHS" altLang="en-US" sz="2800" dirty="0"/>
                  <a:t> </a:t>
                </a:r>
                <a:r>
                  <a:rPr lang="en-US" altLang="zh-CHS" sz="2800" dirty="0"/>
                  <a:t>becomes</a:t>
                </a:r>
                <a:r>
                  <a:rPr lang="zh-CHS" altLang="en-US" sz="2800" dirty="0"/>
                  <a:t> </a:t>
                </a:r>
                <a:r>
                  <a:rPr lang="en-US" altLang="zh-CHS" sz="2800" dirty="0"/>
                  <a:t>a</a:t>
                </a:r>
                <a:r>
                  <a:rPr lang="zh-CHS" altLang="en-US" sz="2800" dirty="0"/>
                  <a:t> </a:t>
                </a:r>
                <a:r>
                  <a:rPr lang="en-US" altLang="zh-CHS" sz="2800" dirty="0"/>
                  <a:t>good</a:t>
                </a:r>
                <a:r>
                  <a:rPr lang="zh-CHS" altLang="en-US" sz="2800" dirty="0"/>
                  <a:t> </a:t>
                </a:r>
                <a:r>
                  <a:rPr lang="en-US" altLang="zh-CHS" sz="2800" dirty="0"/>
                  <a:t>measure</a:t>
                </a:r>
                <a:r>
                  <a:rPr lang="zh-CHS" altLang="en-US" sz="2800" dirty="0"/>
                  <a:t> </a:t>
                </a:r>
                <a:r>
                  <a:rPr lang="en-US" altLang="zh-CHS" sz="2800" dirty="0"/>
                  <a:t>of</a:t>
                </a:r>
                <a:r>
                  <a:rPr lang="zh-CHS" altLang="en-US" sz="2800" dirty="0"/>
                  <a:t> </a:t>
                </a:r>
                <a:r>
                  <a:rPr lang="en-US" altLang="zh-CHS" sz="2800" dirty="0"/>
                  <a:t>efficiency.</a:t>
                </a:r>
              </a:p>
              <a:p>
                <a:r>
                  <a:rPr lang="zh-CHS" altLang="en-US" sz="2800" dirty="0">
                    <a:sym typeface="Wingdings" pitchFamily="2" charset="2"/>
                  </a:rPr>
                  <a:t> </a:t>
                </a:r>
                <a:r>
                  <a:rPr lang="en-US" altLang="zh-CHS" sz="2800" dirty="0">
                    <a:sym typeface="Wingdings" pitchFamily="2" charset="2"/>
                  </a:rPr>
                  <a:t></a:t>
                </a:r>
                <a:r>
                  <a:rPr lang="zh-CHS" altLang="en-US" sz="2800" dirty="0">
                    <a:sym typeface="Wingdings" pitchFamily="2" charset="2"/>
                  </a:rPr>
                  <a:t>  </a:t>
                </a:r>
                <a:r>
                  <a:rPr lang="en-US" altLang="zh-CHS" sz="2800" dirty="0">
                    <a:sym typeface="Wingdings" pitchFamily="2" charset="2"/>
                  </a:rPr>
                  <a:t>more</a:t>
                </a:r>
                <a:r>
                  <a:rPr lang="zh-CHS" altLang="en-US" sz="2800" dirty="0">
                    <a:sym typeface="Wingdings" pitchFamily="2" charset="2"/>
                  </a:rPr>
                  <a:t> </a:t>
                </a:r>
                <a:r>
                  <a:rPr lang="en-US" altLang="zh-CHS" sz="2800" dirty="0">
                    <a:sym typeface="Wingdings" pitchFamily="2" charset="2"/>
                  </a:rPr>
                  <a:t>checks</a:t>
                </a:r>
                <a:r>
                  <a:rPr lang="zh-CHS" altLang="en-US" sz="2800" dirty="0">
                    <a:sym typeface="Wingdings" pitchFamily="2" charset="2"/>
                  </a:rPr>
                  <a:t> </a:t>
                </a:r>
                <a:r>
                  <a:rPr lang="en-US" altLang="zh-CHS" sz="2800" dirty="0">
                    <a:sym typeface="Wingdings" pitchFamily="2" charset="2"/>
                  </a:rPr>
                  <a:t>mean</a:t>
                </a:r>
                <a:r>
                  <a:rPr lang="zh-CHS" altLang="en-US" sz="2800" dirty="0">
                    <a:sym typeface="Wingdings" pitchFamily="2" charset="2"/>
                  </a:rPr>
                  <a:t> </a:t>
                </a:r>
                <a:r>
                  <a:rPr lang="en-US" altLang="zh-CHS" sz="2800" dirty="0">
                    <a:sym typeface="Wingdings" pitchFamily="2" charset="2"/>
                  </a:rPr>
                  <a:t>more</a:t>
                </a:r>
                <a:r>
                  <a:rPr lang="zh-CHS" altLang="en-US" sz="2800" dirty="0">
                    <a:sym typeface="Wingdings" pitchFamily="2" charset="2"/>
                  </a:rPr>
                  <a:t> </a:t>
                </a:r>
                <a:r>
                  <a:rPr lang="en-US" altLang="zh-CHS" sz="2800" dirty="0">
                    <a:sym typeface="Wingdings" pitchFamily="2" charset="2"/>
                  </a:rPr>
                  <a:t>reduction</a:t>
                </a:r>
                <a:r>
                  <a:rPr lang="zh-CHS" altLang="en-US" sz="2800" dirty="0">
                    <a:sym typeface="Wingdings" pitchFamily="2" charset="2"/>
                  </a:rPr>
                  <a:t> </a:t>
                </a:r>
                <a:r>
                  <a:rPr lang="en-US" altLang="zh-CHS" sz="2800" dirty="0">
                    <a:sym typeface="Wingdings" pitchFamily="2" charset="2"/>
                  </a:rPr>
                  <a:t>time</a:t>
                </a:r>
                <a:r>
                  <a:rPr lang="zh-CHS" altLang="en-US" sz="2800" dirty="0"/>
                  <a:t>   </a:t>
                </a:r>
                <a:endParaRPr lang="en-US" sz="2800" dirty="0"/>
              </a:p>
            </p:txBody>
          </p:sp>
        </mc:Choice>
        <mc:Fallback xmlns="">
          <p:sp>
            <p:nvSpPr>
              <p:cNvPr id="3" name="TextBox 2">
                <a:extLst>
                  <a:ext uri="{FF2B5EF4-FFF2-40B4-BE49-F238E27FC236}">
                    <a16:creationId xmlns:a16="http://schemas.microsoft.com/office/drawing/2014/main" id="{52CDF35F-E0A9-8948-AB06-888A3DC8A764}"/>
                  </a:ext>
                </a:extLst>
              </p:cNvPr>
              <p:cNvSpPr txBox="1">
                <a:spLocks noRot="1" noChangeAspect="1" noMove="1" noResize="1" noEditPoints="1" noAdjustHandles="1" noChangeArrowheads="1" noChangeShapeType="1" noTextEdit="1"/>
              </p:cNvSpPr>
              <p:nvPr/>
            </p:nvSpPr>
            <p:spPr>
              <a:xfrm>
                <a:off x="1012370" y="1817914"/>
                <a:ext cx="10341429" cy="1384995"/>
              </a:xfrm>
              <a:prstGeom prst="rect">
                <a:avLst/>
              </a:prstGeom>
              <a:blipFill>
                <a:blip r:embed="rId4"/>
                <a:stretch>
                  <a:fillRect l="-1227" t="-3636" b="-10909"/>
                </a:stretch>
              </a:blipFill>
            </p:spPr>
            <p:txBody>
              <a:bodyPr/>
              <a:lstStyle/>
              <a:p>
                <a:r>
                  <a:rPr lang="en-US">
                    <a:noFill/>
                  </a:rPr>
                  <a:t> </a:t>
                </a:r>
              </a:p>
            </p:txBody>
          </p:sp>
        </mc:Fallback>
      </mc:AlternateContent>
    </p:spTree>
    <p:extLst>
      <p:ext uri="{BB962C8B-B14F-4D97-AF65-F5344CB8AC3E}">
        <p14:creationId xmlns:p14="http://schemas.microsoft.com/office/powerpoint/2010/main" val="18621803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a:t>evaluation – </a:t>
            </a:r>
            <a:r>
              <a:rPr lang="en-US" altLang="zh-CHS" dirty="0"/>
              <a:t>efficiency (2) </a:t>
            </a:r>
            <a:r>
              <a:rPr lang="zh-CHS" altLang="en-US" dirty="0"/>
              <a:t> </a:t>
            </a:r>
            <a:endParaRPr lang="en-US" dirty="0"/>
          </a:p>
        </p:txBody>
      </p:sp>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44</a:t>
            </a:fld>
            <a:endParaRPr lang="en-US"/>
          </a:p>
        </p:txBody>
      </p:sp>
      <p:graphicFrame>
        <p:nvGraphicFramePr>
          <p:cNvPr id="7" name="Table 6">
            <a:extLst>
              <a:ext uri="{FF2B5EF4-FFF2-40B4-BE49-F238E27FC236}">
                <a16:creationId xmlns:a16="http://schemas.microsoft.com/office/drawing/2014/main" id="{AAA18E0E-B17B-9E49-9BD4-DF1E5787544D}"/>
              </a:ext>
            </a:extLst>
          </p:cNvPr>
          <p:cNvGraphicFramePr>
            <a:graphicFrameLocks noGrp="1"/>
          </p:cNvGraphicFramePr>
          <p:nvPr>
            <p:extLst>
              <p:ext uri="{D42A27DB-BD31-4B8C-83A1-F6EECF244321}">
                <p14:modId xmlns:p14="http://schemas.microsoft.com/office/powerpoint/2010/main" val="3477649801"/>
              </p:ext>
            </p:extLst>
          </p:nvPr>
        </p:nvGraphicFramePr>
        <p:xfrm>
          <a:off x="2737757" y="2269695"/>
          <a:ext cx="6716484" cy="1569720"/>
        </p:xfrm>
        <a:graphic>
          <a:graphicData uri="http://schemas.openxmlformats.org/drawingml/2006/table">
            <a:tbl>
              <a:tblPr firstRow="1" bandRow="1">
                <a:tableStyleId>{5C22544A-7EE6-4342-B048-85BDC9FD1C3A}</a:tableStyleId>
              </a:tblPr>
              <a:tblGrid>
                <a:gridCol w="3103683">
                  <a:extLst>
                    <a:ext uri="{9D8B030D-6E8A-4147-A177-3AD203B41FA5}">
                      <a16:colId xmlns:a16="http://schemas.microsoft.com/office/drawing/2014/main" val="2706500729"/>
                    </a:ext>
                  </a:extLst>
                </a:gridCol>
                <a:gridCol w="744100">
                  <a:extLst>
                    <a:ext uri="{9D8B030D-6E8A-4147-A177-3AD203B41FA5}">
                      <a16:colId xmlns:a16="http://schemas.microsoft.com/office/drawing/2014/main" val="1368032706"/>
                    </a:ext>
                  </a:extLst>
                </a:gridCol>
                <a:gridCol w="783264">
                  <a:extLst>
                    <a:ext uri="{9D8B030D-6E8A-4147-A177-3AD203B41FA5}">
                      <a16:colId xmlns:a16="http://schemas.microsoft.com/office/drawing/2014/main" val="374045442"/>
                    </a:ext>
                  </a:extLst>
                </a:gridCol>
                <a:gridCol w="1204268">
                  <a:extLst>
                    <a:ext uri="{9D8B030D-6E8A-4147-A177-3AD203B41FA5}">
                      <a16:colId xmlns:a16="http://schemas.microsoft.com/office/drawing/2014/main" val="846908986"/>
                    </a:ext>
                  </a:extLst>
                </a:gridCol>
                <a:gridCol w="881169">
                  <a:extLst>
                    <a:ext uri="{9D8B030D-6E8A-4147-A177-3AD203B41FA5}">
                      <a16:colId xmlns:a16="http://schemas.microsoft.com/office/drawing/2014/main" val="2880114974"/>
                    </a:ext>
                  </a:extLst>
                </a:gridCol>
              </a:tblGrid>
              <a:tr h="0">
                <a:tc gridSpan="5">
                  <a:txBody>
                    <a:bodyPr/>
                    <a:lstStyle/>
                    <a:p>
                      <a:pPr algn="ctr"/>
                      <a:r>
                        <a:rPr lang="en-US" altLang="zh-CHS" sz="2400" dirty="0"/>
                        <a:t>reduction</a:t>
                      </a:r>
                      <a:r>
                        <a:rPr lang="zh-CHS" altLang="en-US" sz="2400" dirty="0"/>
                        <a:t> </a:t>
                      </a:r>
                      <a:r>
                        <a:rPr lang="en-US" altLang="zh-CHS" sz="2400" dirty="0"/>
                        <a:t>time</a:t>
                      </a:r>
                      <a:endParaRPr lang="en-US" sz="2400"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extLst>
                  <a:ext uri="{0D108BD9-81ED-4DB2-BD59-A6C34878D82A}">
                    <a16:rowId xmlns:a16="http://schemas.microsoft.com/office/drawing/2014/main" val="4189026493"/>
                  </a:ext>
                </a:extLst>
              </a:tr>
              <a:tr h="370840">
                <a:tc>
                  <a:txBody>
                    <a:bodyPr/>
                    <a:lstStyle/>
                    <a:p>
                      <a:pPr algn="l"/>
                      <a:endParaRPr lang="en-US" dirty="0"/>
                    </a:p>
                  </a:txBody>
                  <a:tcPr anchor="ctr"/>
                </a:tc>
                <a:tc>
                  <a:txBody>
                    <a:bodyPr/>
                    <a:lstStyle/>
                    <a:p>
                      <a:pPr algn="l"/>
                      <a:r>
                        <a:rPr lang="en-US" altLang="zh-CHS" dirty="0"/>
                        <a:t>DD</a:t>
                      </a:r>
                      <a:endParaRPr lang="en-US" dirty="0"/>
                    </a:p>
                  </a:txBody>
                  <a:tcPr anchor="ctr"/>
                </a:tc>
                <a:tc>
                  <a:txBody>
                    <a:bodyPr/>
                    <a:lstStyle/>
                    <a:p>
                      <a:pPr algn="l"/>
                      <a:r>
                        <a:rPr lang="en-US" altLang="zh-CHS" dirty="0"/>
                        <a:t>HDD</a:t>
                      </a:r>
                      <a:endParaRPr lang="en-US" dirty="0"/>
                    </a:p>
                  </a:txBody>
                  <a:tcPr anchor="ctr"/>
                </a:tc>
                <a:tc>
                  <a:txBody>
                    <a:bodyPr/>
                    <a:lstStyle/>
                    <a:p>
                      <a:pPr algn="l"/>
                      <a:r>
                        <a:rPr lang="en-US" altLang="zh-CHS" dirty="0"/>
                        <a:t>C-Reduce</a:t>
                      </a:r>
                      <a:endParaRPr lang="en-US" dirty="0"/>
                    </a:p>
                  </a:txBody>
                  <a:tcPr anchor="ctr"/>
                </a:tc>
                <a:tc>
                  <a:txBody>
                    <a:bodyPr/>
                    <a:lstStyle/>
                    <a:p>
                      <a:pPr algn="l"/>
                      <a:r>
                        <a:rPr lang="en-US" altLang="zh-CHS" b="1" dirty="0" err="1"/>
                        <a:t>Perses</a:t>
                      </a:r>
                      <a:endParaRPr lang="en-US" b="1" dirty="0"/>
                    </a:p>
                  </a:txBody>
                  <a:tcPr anchor="ctr"/>
                </a:tc>
                <a:extLst>
                  <a:ext uri="{0D108BD9-81ED-4DB2-BD59-A6C34878D82A}">
                    <a16:rowId xmlns:a16="http://schemas.microsoft.com/office/drawing/2014/main" val="3365191437"/>
                  </a:ext>
                </a:extLst>
              </a:tr>
              <a:tr h="370840">
                <a:tc>
                  <a:txBody>
                    <a:bodyPr/>
                    <a:lstStyle/>
                    <a:p>
                      <a:pPr algn="l"/>
                      <a:r>
                        <a:rPr lang="en-US" altLang="zh-CHS" dirty="0"/>
                        <a:t>seconds</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HS" sz="1800" kern="1200" dirty="0">
                          <a:solidFill>
                            <a:schemeClr val="dk1"/>
                          </a:solidFill>
                          <a:effectLst/>
                          <a:latin typeface="+mn-lt"/>
                          <a:ea typeface="+mn-ea"/>
                          <a:cs typeface="+mn-cs"/>
                        </a:rPr>
                        <a:t>9,710</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HS" sz="1800" kern="1200" dirty="0">
                          <a:solidFill>
                            <a:schemeClr val="dk1"/>
                          </a:solidFill>
                          <a:effectLst/>
                          <a:latin typeface="+mn-lt"/>
                          <a:ea typeface="+mn-ea"/>
                          <a:cs typeface="+mn-cs"/>
                        </a:rPr>
                        <a:t>4,658</a:t>
                      </a:r>
                      <a:r>
                        <a:rPr lang="en-US" sz="1800" kern="1200" dirty="0">
                          <a:solidFill>
                            <a:schemeClr val="dk1"/>
                          </a:solidFill>
                          <a:effectLst/>
                          <a:latin typeface="+mn-lt"/>
                          <a:ea typeface="+mn-ea"/>
                          <a:cs typeface="+mn-cs"/>
                        </a:rPr>
                        <a:t> </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HS" dirty="0"/>
                        <a:t>3,675</a:t>
                      </a:r>
                      <a:endParaRPr lang="en-US" dirty="0"/>
                    </a:p>
                  </a:txBody>
                  <a:tcPr anchor="ctr"/>
                </a:tc>
                <a:tc>
                  <a:txBody>
                    <a:bodyPr/>
                    <a:lstStyle/>
                    <a:p>
                      <a:pPr algn="l"/>
                      <a:r>
                        <a:rPr lang="en-US" altLang="zh-CHS" b="1" dirty="0"/>
                        <a:t>2,198</a:t>
                      </a:r>
                      <a:endParaRPr lang="en-US" b="1" dirty="0"/>
                    </a:p>
                  </a:txBody>
                  <a:tcPr anchor="ctr"/>
                </a:tc>
                <a:extLst>
                  <a:ext uri="{0D108BD9-81ED-4DB2-BD59-A6C34878D82A}">
                    <a16:rowId xmlns:a16="http://schemas.microsoft.com/office/drawing/2014/main" val="1322810682"/>
                  </a:ext>
                </a:extLst>
              </a:tr>
              <a:tr h="370840">
                <a:tc>
                  <a:txBody>
                    <a:bodyPr/>
                    <a:lstStyle/>
                    <a:p>
                      <a:pPr algn="l"/>
                      <a:r>
                        <a:rPr lang="en-US" altLang="zh-CHS" dirty="0"/>
                        <a:t>ratio</a:t>
                      </a:r>
                      <a:r>
                        <a:rPr lang="zh-CHS" altLang="en-US" dirty="0"/>
                        <a:t> </a:t>
                      </a:r>
                      <a:r>
                        <a:rPr lang="en-US" altLang="zh-CHS" dirty="0"/>
                        <a:t>(</a:t>
                      </a:r>
                      <a:r>
                        <a:rPr lang="en-US" altLang="zh-CHS" dirty="0" err="1"/>
                        <a:t>Perses</a:t>
                      </a:r>
                      <a:r>
                        <a:rPr lang="en-US" altLang="zh-CHS" dirty="0"/>
                        <a:t>/other)</a:t>
                      </a:r>
                      <a:endParaRPr lang="en-US" dirty="0"/>
                    </a:p>
                  </a:txBody>
                  <a:tcPr anchor="ctr"/>
                </a:tc>
                <a:tc>
                  <a:txBody>
                    <a:bodyPr/>
                    <a:lstStyle/>
                    <a:p>
                      <a:pPr algn="l"/>
                      <a:r>
                        <a:rPr lang="en-US" altLang="zh-CHS" dirty="0"/>
                        <a:t>23%</a:t>
                      </a:r>
                      <a:endParaRPr lang="en-US" dirty="0"/>
                    </a:p>
                  </a:txBody>
                  <a:tcPr anchor="ctr"/>
                </a:tc>
                <a:tc>
                  <a:txBody>
                    <a:bodyPr/>
                    <a:lstStyle/>
                    <a:p>
                      <a:pPr algn="l"/>
                      <a:r>
                        <a:rPr lang="en-US" altLang="zh-CHS" dirty="0"/>
                        <a:t>47%</a:t>
                      </a:r>
                      <a:endParaRPr lang="en-US" dirty="0"/>
                    </a:p>
                  </a:txBody>
                  <a:tcPr anchor="ctr"/>
                </a:tc>
                <a:tc>
                  <a:txBody>
                    <a:bodyPr/>
                    <a:lstStyle/>
                    <a:p>
                      <a:pPr algn="l"/>
                      <a:r>
                        <a:rPr lang="en-US" altLang="zh-CHS" dirty="0"/>
                        <a:t>60%</a:t>
                      </a:r>
                      <a:endParaRPr lang="en-US" dirty="0"/>
                    </a:p>
                  </a:txBody>
                  <a:tcPr anchor="ctr"/>
                </a:tc>
                <a:tc>
                  <a:txBody>
                    <a:bodyPr/>
                    <a:lstStyle/>
                    <a:p>
                      <a:pPr algn="l"/>
                      <a:r>
                        <a:rPr lang="en-US" altLang="zh-CHS" b="1" dirty="0"/>
                        <a:t>100%</a:t>
                      </a:r>
                      <a:endParaRPr lang="en-US" b="1" dirty="0"/>
                    </a:p>
                  </a:txBody>
                  <a:tcPr anchor="ctr"/>
                </a:tc>
                <a:extLst>
                  <a:ext uri="{0D108BD9-81ED-4DB2-BD59-A6C34878D82A}">
                    <a16:rowId xmlns:a16="http://schemas.microsoft.com/office/drawing/2014/main" val="2530720537"/>
                  </a:ext>
                </a:extLst>
              </a:tr>
            </a:tbl>
          </a:graphicData>
        </a:graphic>
      </p:graphicFrame>
      <p:graphicFrame>
        <p:nvGraphicFramePr>
          <p:cNvPr id="8" name="Table 7">
            <a:extLst>
              <a:ext uri="{FF2B5EF4-FFF2-40B4-BE49-F238E27FC236}">
                <a16:creationId xmlns:a16="http://schemas.microsoft.com/office/drawing/2014/main" id="{49FB3088-C5A7-4F4D-9CAE-19E3017E2539}"/>
              </a:ext>
            </a:extLst>
          </p:cNvPr>
          <p:cNvGraphicFramePr>
            <a:graphicFrameLocks noGrp="1"/>
          </p:cNvGraphicFramePr>
          <p:nvPr>
            <p:extLst>
              <p:ext uri="{D42A27DB-BD31-4B8C-83A1-F6EECF244321}">
                <p14:modId xmlns:p14="http://schemas.microsoft.com/office/powerpoint/2010/main" val="1212923382"/>
              </p:ext>
            </p:extLst>
          </p:nvPr>
        </p:nvGraphicFramePr>
        <p:xfrm>
          <a:off x="2737757" y="4537165"/>
          <a:ext cx="6716484" cy="1569720"/>
        </p:xfrm>
        <a:graphic>
          <a:graphicData uri="http://schemas.openxmlformats.org/drawingml/2006/table">
            <a:tbl>
              <a:tblPr firstRow="1" bandRow="1">
                <a:tableStyleId>{5C22544A-7EE6-4342-B048-85BDC9FD1C3A}</a:tableStyleId>
              </a:tblPr>
              <a:tblGrid>
                <a:gridCol w="3103683">
                  <a:extLst>
                    <a:ext uri="{9D8B030D-6E8A-4147-A177-3AD203B41FA5}">
                      <a16:colId xmlns:a16="http://schemas.microsoft.com/office/drawing/2014/main" val="2706500729"/>
                    </a:ext>
                  </a:extLst>
                </a:gridCol>
                <a:gridCol w="744100">
                  <a:extLst>
                    <a:ext uri="{9D8B030D-6E8A-4147-A177-3AD203B41FA5}">
                      <a16:colId xmlns:a16="http://schemas.microsoft.com/office/drawing/2014/main" val="1368032706"/>
                    </a:ext>
                  </a:extLst>
                </a:gridCol>
                <a:gridCol w="783264">
                  <a:extLst>
                    <a:ext uri="{9D8B030D-6E8A-4147-A177-3AD203B41FA5}">
                      <a16:colId xmlns:a16="http://schemas.microsoft.com/office/drawing/2014/main" val="374045442"/>
                    </a:ext>
                  </a:extLst>
                </a:gridCol>
                <a:gridCol w="1204268">
                  <a:extLst>
                    <a:ext uri="{9D8B030D-6E8A-4147-A177-3AD203B41FA5}">
                      <a16:colId xmlns:a16="http://schemas.microsoft.com/office/drawing/2014/main" val="846908986"/>
                    </a:ext>
                  </a:extLst>
                </a:gridCol>
                <a:gridCol w="881169">
                  <a:extLst>
                    <a:ext uri="{9D8B030D-6E8A-4147-A177-3AD203B41FA5}">
                      <a16:colId xmlns:a16="http://schemas.microsoft.com/office/drawing/2014/main" val="2880114974"/>
                    </a:ext>
                  </a:extLst>
                </a:gridCol>
              </a:tblGrid>
              <a:tr h="0">
                <a:tc gridSpan="5">
                  <a:txBody>
                    <a:bodyPr/>
                    <a:lstStyle/>
                    <a:p>
                      <a:pPr algn="ctr"/>
                      <a:r>
                        <a:rPr lang="en-US" altLang="zh-CHS" sz="2400" dirty="0"/>
                        <a:t>reduction</a:t>
                      </a:r>
                      <a:r>
                        <a:rPr lang="zh-CHS" altLang="en-US" sz="2400" dirty="0"/>
                        <a:t> </a:t>
                      </a:r>
                      <a:r>
                        <a:rPr lang="en-US" altLang="zh-CHS" sz="2400" dirty="0"/>
                        <a:t>speed</a:t>
                      </a:r>
                      <a:endParaRPr lang="en-US" sz="2400"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tc hMerge="1">
                  <a:txBody>
                    <a:bodyPr/>
                    <a:lstStyle/>
                    <a:p>
                      <a:pPr algn="l"/>
                      <a:endParaRPr lang="en-US" dirty="0"/>
                    </a:p>
                  </a:txBody>
                  <a:tcPr anchor="ctr"/>
                </a:tc>
                <a:extLst>
                  <a:ext uri="{0D108BD9-81ED-4DB2-BD59-A6C34878D82A}">
                    <a16:rowId xmlns:a16="http://schemas.microsoft.com/office/drawing/2014/main" val="4189026493"/>
                  </a:ext>
                </a:extLst>
              </a:tr>
              <a:tr h="370840">
                <a:tc>
                  <a:txBody>
                    <a:bodyPr/>
                    <a:lstStyle/>
                    <a:p>
                      <a:pPr algn="l"/>
                      <a:endParaRPr lang="en-US" dirty="0"/>
                    </a:p>
                  </a:txBody>
                  <a:tcPr anchor="ctr"/>
                </a:tc>
                <a:tc>
                  <a:txBody>
                    <a:bodyPr/>
                    <a:lstStyle/>
                    <a:p>
                      <a:pPr algn="l"/>
                      <a:r>
                        <a:rPr lang="en-US" altLang="zh-CHS" dirty="0"/>
                        <a:t>DD</a:t>
                      </a:r>
                      <a:endParaRPr lang="en-US" dirty="0"/>
                    </a:p>
                  </a:txBody>
                  <a:tcPr anchor="ctr"/>
                </a:tc>
                <a:tc>
                  <a:txBody>
                    <a:bodyPr/>
                    <a:lstStyle/>
                    <a:p>
                      <a:pPr algn="l"/>
                      <a:r>
                        <a:rPr lang="en-US" altLang="zh-CHS" dirty="0"/>
                        <a:t>HDD</a:t>
                      </a:r>
                      <a:endParaRPr lang="en-US" dirty="0"/>
                    </a:p>
                  </a:txBody>
                  <a:tcPr anchor="ctr"/>
                </a:tc>
                <a:tc>
                  <a:txBody>
                    <a:bodyPr/>
                    <a:lstStyle/>
                    <a:p>
                      <a:pPr algn="l"/>
                      <a:r>
                        <a:rPr lang="en-US" altLang="zh-CHS" dirty="0"/>
                        <a:t>C-Reduce</a:t>
                      </a:r>
                      <a:endParaRPr lang="en-US" dirty="0"/>
                    </a:p>
                  </a:txBody>
                  <a:tcPr anchor="ctr"/>
                </a:tc>
                <a:tc>
                  <a:txBody>
                    <a:bodyPr/>
                    <a:lstStyle/>
                    <a:p>
                      <a:pPr algn="l"/>
                      <a:r>
                        <a:rPr lang="en-US" altLang="zh-CHS" b="1" dirty="0" err="1"/>
                        <a:t>Perses</a:t>
                      </a:r>
                      <a:endParaRPr lang="en-US" b="1" dirty="0"/>
                    </a:p>
                  </a:txBody>
                  <a:tcPr anchor="ctr"/>
                </a:tc>
                <a:extLst>
                  <a:ext uri="{0D108BD9-81ED-4DB2-BD59-A6C34878D82A}">
                    <a16:rowId xmlns:a16="http://schemas.microsoft.com/office/drawing/2014/main" val="3365191437"/>
                  </a:ext>
                </a:extLst>
              </a:tr>
              <a:tr h="370840">
                <a:tc>
                  <a:txBody>
                    <a:bodyPr/>
                    <a:lstStyle/>
                    <a:p>
                      <a:pPr algn="l"/>
                      <a:r>
                        <a:rPr lang="en-US" altLang="zh-CHS" dirty="0"/>
                        <a:t>tokens/seconds</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HS" sz="1800" kern="1200" dirty="0">
                          <a:solidFill>
                            <a:schemeClr val="dk1"/>
                          </a:solidFill>
                          <a:effectLst/>
                          <a:latin typeface="+mn-lt"/>
                          <a:ea typeface="+mn-ea"/>
                          <a:cs typeface="+mn-cs"/>
                        </a:rPr>
                        <a:t>20</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HS" sz="1800" kern="1200" dirty="0">
                          <a:solidFill>
                            <a:schemeClr val="dk1"/>
                          </a:solidFill>
                          <a:effectLst/>
                          <a:latin typeface="+mn-lt"/>
                          <a:ea typeface="+mn-ea"/>
                          <a:cs typeface="+mn-cs"/>
                        </a:rPr>
                        <a:t>37</a:t>
                      </a:r>
                      <a:r>
                        <a:rPr lang="en-US" sz="1800" kern="1200" dirty="0">
                          <a:solidFill>
                            <a:schemeClr val="dk1"/>
                          </a:solidFill>
                          <a:effectLst/>
                          <a:latin typeface="+mn-lt"/>
                          <a:ea typeface="+mn-ea"/>
                          <a:cs typeface="+mn-cs"/>
                        </a:rPr>
                        <a:t> </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HS" dirty="0"/>
                        <a:t>33</a:t>
                      </a:r>
                      <a:endParaRPr lang="en-US" dirty="0"/>
                    </a:p>
                  </a:txBody>
                  <a:tcPr anchor="ctr"/>
                </a:tc>
                <a:tc>
                  <a:txBody>
                    <a:bodyPr/>
                    <a:lstStyle/>
                    <a:p>
                      <a:pPr algn="l"/>
                      <a:r>
                        <a:rPr lang="en-US" altLang="zh-CHS" b="1" dirty="0"/>
                        <a:t>63</a:t>
                      </a:r>
                      <a:endParaRPr lang="en-US" b="1" dirty="0"/>
                    </a:p>
                  </a:txBody>
                  <a:tcPr anchor="ctr"/>
                </a:tc>
                <a:extLst>
                  <a:ext uri="{0D108BD9-81ED-4DB2-BD59-A6C34878D82A}">
                    <a16:rowId xmlns:a16="http://schemas.microsoft.com/office/drawing/2014/main" val="1322810682"/>
                  </a:ext>
                </a:extLst>
              </a:tr>
              <a:tr h="370840">
                <a:tc>
                  <a:txBody>
                    <a:bodyPr/>
                    <a:lstStyle/>
                    <a:p>
                      <a:pPr algn="l"/>
                      <a:r>
                        <a:rPr lang="en-US" altLang="zh-CHS" dirty="0"/>
                        <a:t>ratio</a:t>
                      </a:r>
                      <a:r>
                        <a:rPr lang="zh-CHS" altLang="en-US" dirty="0"/>
                        <a:t> </a:t>
                      </a:r>
                      <a:r>
                        <a:rPr lang="en-US" altLang="zh-CHS" dirty="0"/>
                        <a:t>(</a:t>
                      </a:r>
                      <a:r>
                        <a:rPr lang="en-US" altLang="zh-CHS" dirty="0" err="1"/>
                        <a:t>Perses</a:t>
                      </a:r>
                      <a:r>
                        <a:rPr lang="en-US" altLang="zh-CHS" dirty="0"/>
                        <a:t>/other)</a:t>
                      </a:r>
                      <a:endParaRPr lang="en-US" dirty="0"/>
                    </a:p>
                  </a:txBody>
                  <a:tcPr anchor="ctr"/>
                </a:tc>
                <a:tc>
                  <a:txBody>
                    <a:bodyPr/>
                    <a:lstStyle/>
                    <a:p>
                      <a:pPr algn="l"/>
                      <a:r>
                        <a:rPr lang="en-US" altLang="zh-CHS" dirty="0"/>
                        <a:t>3.2x</a:t>
                      </a:r>
                      <a:endParaRPr lang="en-US" dirty="0"/>
                    </a:p>
                  </a:txBody>
                  <a:tcPr anchor="ctr"/>
                </a:tc>
                <a:tc>
                  <a:txBody>
                    <a:bodyPr/>
                    <a:lstStyle/>
                    <a:p>
                      <a:pPr algn="l"/>
                      <a:r>
                        <a:rPr lang="en-US" altLang="zh-CHS" dirty="0"/>
                        <a:t>1.7x</a:t>
                      </a:r>
                      <a:endParaRPr lang="en-US" dirty="0"/>
                    </a:p>
                  </a:txBody>
                  <a:tcPr anchor="ctr"/>
                </a:tc>
                <a:tc>
                  <a:txBody>
                    <a:bodyPr/>
                    <a:lstStyle/>
                    <a:p>
                      <a:pPr algn="l"/>
                      <a:r>
                        <a:rPr lang="en-US" altLang="zh-CHS" dirty="0"/>
                        <a:t>1.9x</a:t>
                      </a:r>
                      <a:endParaRPr lang="en-US" dirty="0"/>
                    </a:p>
                  </a:txBody>
                  <a:tcPr anchor="ctr"/>
                </a:tc>
                <a:tc>
                  <a:txBody>
                    <a:bodyPr/>
                    <a:lstStyle/>
                    <a:p>
                      <a:pPr algn="l"/>
                      <a:r>
                        <a:rPr lang="en-US" altLang="zh-CHS" b="1" dirty="0"/>
                        <a:t>100%</a:t>
                      </a:r>
                      <a:endParaRPr lang="en-US" b="1" dirty="0"/>
                    </a:p>
                  </a:txBody>
                  <a:tcPr anchor="ctr"/>
                </a:tc>
                <a:extLst>
                  <a:ext uri="{0D108BD9-81ED-4DB2-BD59-A6C34878D82A}">
                    <a16:rowId xmlns:a16="http://schemas.microsoft.com/office/drawing/2014/main" val="2530720537"/>
                  </a:ext>
                </a:extLst>
              </a:tr>
            </a:tbl>
          </a:graphicData>
        </a:graphic>
      </p:graphicFrame>
    </p:spTree>
    <p:extLst>
      <p:ext uri="{BB962C8B-B14F-4D97-AF65-F5344CB8AC3E}">
        <p14:creationId xmlns:p14="http://schemas.microsoft.com/office/powerpoint/2010/main" val="37601578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5860-7E2B-ED4F-86B4-487263693F42}"/>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59063AA5-9FE8-6043-8A46-6959A18BB990}"/>
              </a:ext>
            </a:extLst>
          </p:cNvPr>
          <p:cNvSpPr>
            <a:spLocks noGrp="1"/>
          </p:cNvSpPr>
          <p:nvPr>
            <p:ph idx="1"/>
          </p:nvPr>
        </p:nvSpPr>
        <p:spPr/>
        <p:txBody>
          <a:bodyPr/>
          <a:lstStyle/>
          <a:p>
            <a:r>
              <a:rPr lang="en-US" dirty="0"/>
              <a:t>general, syntax-guided program reduction</a:t>
            </a:r>
          </a:p>
          <a:p>
            <a:endParaRPr lang="en-US" dirty="0"/>
          </a:p>
          <a:p>
            <a:r>
              <a:rPr lang="en-US" dirty="0"/>
              <a:t>outperform DD, HDD, complement C-Reduce on C/C++</a:t>
            </a:r>
          </a:p>
          <a:p>
            <a:pPr lvl="1"/>
            <a:r>
              <a:rPr lang="en-US" dirty="0"/>
              <a:t>smaller reduction results in less time</a:t>
            </a:r>
          </a:p>
          <a:p>
            <a:endParaRPr lang="en-US" dirty="0"/>
          </a:p>
          <a:p>
            <a:r>
              <a:rPr lang="en-US" dirty="0"/>
              <a:t>language-agnostic and fully automated support for any? new language</a:t>
            </a:r>
          </a:p>
        </p:txBody>
      </p:sp>
      <p:sp>
        <p:nvSpPr>
          <p:cNvPr id="5" name="Slide Number Placeholder 4">
            <a:extLst>
              <a:ext uri="{FF2B5EF4-FFF2-40B4-BE49-F238E27FC236}">
                <a16:creationId xmlns:a16="http://schemas.microsoft.com/office/drawing/2014/main" id="{5FC6D120-0943-4F49-BD70-C1B6A0E2BFEE}"/>
              </a:ext>
            </a:extLst>
          </p:cNvPr>
          <p:cNvSpPr>
            <a:spLocks noGrp="1"/>
          </p:cNvSpPr>
          <p:nvPr>
            <p:ph type="sldNum" sz="quarter" idx="12"/>
          </p:nvPr>
        </p:nvSpPr>
        <p:spPr/>
        <p:txBody>
          <a:bodyPr/>
          <a:lstStyle/>
          <a:p>
            <a:fld id="{DD84FB6D-32E1-4B40-A730-C23E1C88D905}" type="slidenum">
              <a:rPr lang="en-US" smtClean="0"/>
              <a:t>45</a:t>
            </a:fld>
            <a:endParaRPr lang="en-US"/>
          </a:p>
        </p:txBody>
      </p:sp>
    </p:spTree>
    <p:extLst>
      <p:ext uri="{BB962C8B-B14F-4D97-AF65-F5344CB8AC3E}">
        <p14:creationId xmlns:p14="http://schemas.microsoft.com/office/powerpoint/2010/main" val="2159806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a:p>
                <a:pPr marL="0" indent="0">
                  <a:buNone/>
                </a:pPr>
                <a:r>
                  <a:rPr lang="en-US" altLang="zh-CHS" b="1" dirty="0"/>
                  <a:t>Goal</a:t>
                </a:r>
                <a:r>
                  <a:rPr lang="en-US" altLang="zh-CHS" dirty="0"/>
                  <a:t>:</a:t>
                </a:r>
                <a:r>
                  <a:rPr lang="zh-CHS" altLang="en-US" dirty="0"/>
                  <a:t> </a:t>
                </a:r>
                <a:r>
                  <a:rPr lang="en-US" altLang="zh-CHS" dirty="0"/>
                  <a:t>remove</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solidFill>
                      <a:srgbClr val="92D050"/>
                    </a:solidFill>
                  </a:rPr>
                  <a:t>-irrelevant</a:t>
                </a:r>
                <a:r>
                  <a:rPr lang="zh-CHS" altLang="en-US" dirty="0"/>
                  <a:t> </a:t>
                </a:r>
                <a:r>
                  <a:rPr lang="en-US" altLang="zh-CHS" dirty="0"/>
                  <a:t>elements</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endParaRPr lang="en-US" altLang="zh-CHS" b="1" dirty="0"/>
              </a:p>
              <a:p>
                <a:pPr marL="0" indent="0">
                  <a:buNone/>
                </a:pPr>
                <a:r>
                  <a:rPr lang="en-US" altLang="zh-CHS" b="1" dirty="0"/>
                  <a:t>Output</a:t>
                </a:r>
                <a:r>
                  <a:rPr lang="en-US" altLang="zh-CHS" dirty="0"/>
                  <a:t>:</a:t>
                </a:r>
              </a:p>
              <a:p>
                <a:pPr lvl="1"/>
                <a14:m>
                  <m:oMath xmlns:m="http://schemas.openxmlformats.org/officeDocument/2006/math">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en-US" altLang="zh-CN" dirty="0"/>
                  <a:t>: a</a:t>
                </a:r>
                <a:r>
                  <a:rPr lang="zh-CHS" altLang="en-US" dirty="0"/>
                  <a:t> </a:t>
                </a:r>
                <a:r>
                  <a:rPr lang="en-US" altLang="zh-CN" dirty="0">
                    <a:solidFill>
                      <a:schemeClr val="accent1"/>
                    </a:solidFill>
                  </a:rPr>
                  <a:t>minimized</a:t>
                </a:r>
                <a:r>
                  <a:rPr lang="en-US" altLang="zh-CN" dirty="0"/>
                  <a:t> program</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HS" dirty="0"/>
                  <a:t>,</a:t>
                </a:r>
                <a:r>
                  <a:rPr lang="zh-CHS" altLang="en-US" dirty="0"/>
                  <a:t> </a:t>
                </a:r>
                <a:r>
                  <a:rPr lang="en-US" altLang="zh-CHS" i="1" dirty="0" err="1"/>
                  <a:t>s.t.</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Bent Arrow 4">
            <a:extLst>
              <a:ext uri="{FF2B5EF4-FFF2-40B4-BE49-F238E27FC236}">
                <a16:creationId xmlns:a16="http://schemas.microsoft.com/office/drawing/2014/main" id="{78113559-4772-704C-907C-AA122751C070}"/>
              </a:ext>
            </a:extLst>
          </p:cNvPr>
          <p:cNvSpPr/>
          <p:nvPr/>
        </p:nvSpPr>
        <p:spPr>
          <a:xfrm flipV="1">
            <a:off x="2884714" y="1334066"/>
            <a:ext cx="1404257" cy="658020"/>
          </a:xfrm>
          <a:prstGeom prst="bentArrow">
            <a:avLst>
              <a:gd name="adj1" fmla="val 10606"/>
              <a:gd name="adj2" fmla="val 25000"/>
              <a:gd name="adj3" fmla="val 26107"/>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Straight Connector 8">
            <a:extLst>
              <a:ext uri="{FF2B5EF4-FFF2-40B4-BE49-F238E27FC236}">
                <a16:creationId xmlns:a16="http://schemas.microsoft.com/office/drawing/2014/main" id="{F5D66AEC-74DD-0444-9874-842D7C168DD5}"/>
              </a:ext>
            </a:extLst>
          </p:cNvPr>
          <p:cNvCxnSpPr>
            <a:cxnSpLocks/>
          </p:cNvCxnSpPr>
          <p:nvPr/>
        </p:nvCxnSpPr>
        <p:spPr>
          <a:xfrm>
            <a:off x="838200" y="1349603"/>
            <a:ext cx="4724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9ADCEA1C-0A39-6245-A1C4-E9881E4C0CCB}"/>
              </a:ext>
            </a:extLst>
          </p:cNvPr>
          <p:cNvSpPr/>
          <p:nvPr/>
        </p:nvSpPr>
        <p:spPr>
          <a:xfrm>
            <a:off x="4288971" y="1484541"/>
            <a:ext cx="35052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specialized</a:t>
            </a:r>
            <a:r>
              <a:rPr lang="en-US" sz="2400" dirty="0"/>
              <a:t> test input </a:t>
            </a:r>
            <a:r>
              <a:rPr lang="en-US" sz="2400" b="1" dirty="0"/>
              <a:t>minimization</a:t>
            </a:r>
            <a:r>
              <a:rPr lang="en-US" sz="2400" dirty="0"/>
              <a:t> </a:t>
            </a:r>
          </a:p>
        </p:txBody>
      </p:sp>
      <p:sp>
        <p:nvSpPr>
          <p:cNvPr id="11" name="Slide Number Placeholder 10">
            <a:extLst>
              <a:ext uri="{FF2B5EF4-FFF2-40B4-BE49-F238E27FC236}">
                <a16:creationId xmlns:a16="http://schemas.microsoft.com/office/drawing/2014/main" id="{4F46467F-6167-2740-8A46-3EDA57AA54C1}"/>
              </a:ext>
            </a:extLst>
          </p:cNvPr>
          <p:cNvSpPr>
            <a:spLocks noGrp="1"/>
          </p:cNvSpPr>
          <p:nvPr>
            <p:ph type="sldNum" sz="quarter" idx="12"/>
          </p:nvPr>
        </p:nvSpPr>
        <p:spPr/>
        <p:txBody>
          <a:bodyPr/>
          <a:lstStyle/>
          <a:p>
            <a:fld id="{DD84FB6D-32E1-4B40-A730-C23E1C88D905}" type="slidenum">
              <a:rPr lang="en-US" smtClean="0"/>
              <a:t>5</a:t>
            </a:fld>
            <a:endParaRPr lang="en-US"/>
          </a:p>
        </p:txBody>
      </p:sp>
    </p:spTree>
    <p:extLst>
      <p:ext uri="{BB962C8B-B14F-4D97-AF65-F5344CB8AC3E}">
        <p14:creationId xmlns:p14="http://schemas.microsoft.com/office/powerpoint/2010/main" val="2954440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 – </a:t>
            </a:r>
            <a:r>
              <a:rPr lang="en-US" altLang="zh-CHS" sz="4000" dirty="0">
                <a:solidFill>
                  <a:schemeClr val="accent1"/>
                </a:solidFill>
              </a:rPr>
              <a:t>an </a:t>
            </a:r>
            <a:r>
              <a:rPr lang="en-US" altLang="zh-CHS" sz="4000" b="1" dirty="0">
                <a:solidFill>
                  <a:schemeClr val="accent1"/>
                </a:solidFill>
              </a:rPr>
              <a:t>important</a:t>
            </a:r>
            <a:r>
              <a:rPr lang="en-US" altLang="zh-CHS" sz="4000" dirty="0">
                <a:solidFill>
                  <a:schemeClr val="accent1"/>
                </a:solidFill>
              </a:rPr>
              <a:t> problem</a:t>
            </a:r>
            <a:endParaRPr lang="en-US" sz="4000" dirty="0">
              <a:solidFill>
                <a:schemeClr val="accent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a:p>
                <a:pPr marL="0" indent="0">
                  <a:buNone/>
                </a:pPr>
                <a:r>
                  <a:rPr lang="en-US" altLang="zh-CHS" b="1" dirty="0"/>
                  <a:t>Goal</a:t>
                </a:r>
                <a:r>
                  <a:rPr lang="en-US" altLang="zh-CHS" dirty="0"/>
                  <a:t>:</a:t>
                </a:r>
                <a:r>
                  <a:rPr lang="zh-CHS" altLang="en-US" dirty="0"/>
                  <a:t> </a:t>
                </a:r>
                <a:r>
                  <a:rPr lang="en-US" altLang="zh-CHS" dirty="0"/>
                  <a:t>remove</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solidFill>
                      <a:srgbClr val="92D050"/>
                    </a:solidFill>
                  </a:rPr>
                  <a:t>-irrelevant</a:t>
                </a:r>
                <a:r>
                  <a:rPr lang="zh-CHS" altLang="en-US" dirty="0"/>
                  <a:t> </a:t>
                </a:r>
                <a:r>
                  <a:rPr lang="en-US" altLang="zh-CHS" dirty="0"/>
                  <a:t>elements</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endParaRPr lang="en-US" altLang="zh-CHS" b="1" dirty="0"/>
              </a:p>
              <a:p>
                <a:pPr marL="0" indent="0">
                  <a:buNone/>
                </a:pPr>
                <a:r>
                  <a:rPr lang="en-US" altLang="zh-CHS" b="1" dirty="0"/>
                  <a:t>Output</a:t>
                </a:r>
                <a:r>
                  <a:rPr lang="en-US" altLang="zh-CHS" dirty="0"/>
                  <a:t>:</a:t>
                </a:r>
              </a:p>
              <a:p>
                <a:pPr lvl="1"/>
                <a14:m>
                  <m:oMath xmlns:m="http://schemas.openxmlformats.org/officeDocument/2006/math">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en-US" altLang="zh-CN" dirty="0"/>
                  <a:t>: a</a:t>
                </a:r>
                <a:r>
                  <a:rPr lang="zh-CHS" altLang="en-US" dirty="0"/>
                  <a:t> </a:t>
                </a:r>
                <a:r>
                  <a:rPr lang="en-US" altLang="zh-CN" dirty="0">
                    <a:solidFill>
                      <a:schemeClr val="accent1"/>
                    </a:solidFill>
                  </a:rPr>
                  <a:t>minimized</a:t>
                </a:r>
                <a:r>
                  <a:rPr lang="en-US" altLang="zh-CN" dirty="0"/>
                  <a:t> program</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HS" dirty="0"/>
                  <a:t>,</a:t>
                </a:r>
                <a:r>
                  <a:rPr lang="zh-CHS" altLang="en-US" dirty="0"/>
                  <a:t> </a:t>
                </a:r>
                <a:r>
                  <a:rPr lang="en-US" altLang="zh-CHS" i="1" dirty="0" err="1"/>
                  <a:t>s.t.</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38E73FA9-DFEB-CA47-9DC6-239040EEBA9B}"/>
              </a:ext>
            </a:extLst>
          </p:cNvPr>
          <p:cNvSpPr/>
          <p:nvPr/>
        </p:nvSpPr>
        <p:spPr>
          <a:xfrm>
            <a:off x="1277956" y="2577947"/>
            <a:ext cx="3547431" cy="627962"/>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Rounded Rectangular Callout 8">
                <a:extLst>
                  <a:ext uri="{FF2B5EF4-FFF2-40B4-BE49-F238E27FC236}">
                    <a16:creationId xmlns:a16="http://schemas.microsoft.com/office/drawing/2014/main" id="{9874A03F-BB71-C741-830E-66720F288A67}"/>
                  </a:ext>
                </a:extLst>
              </p:cNvPr>
              <p:cNvSpPr/>
              <p:nvPr/>
            </p:nvSpPr>
            <p:spPr>
              <a:xfrm>
                <a:off x="175725" y="3570514"/>
                <a:ext cx="7792225" cy="3051708"/>
              </a:xfrm>
              <a:prstGeom prst="wedgeRoundRectCallout">
                <a:avLst>
                  <a:gd name="adj1" fmla="val -18849"/>
                  <a:gd name="adj2" fmla="val -618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14:m>
                  <m:oMath xmlns:m="http://schemas.openxmlformats.org/officeDocument/2006/math">
                    <m:r>
                      <a:rPr lang="en-US" altLang="zh-Hans" sz="3000" b="0" i="1" smtClean="0">
                        <a:solidFill>
                          <a:srgbClr val="92D050"/>
                        </a:solidFill>
                        <a:latin typeface="Cambria Math" panose="02040503050406030204" pitchFamily="18" charset="0"/>
                      </a:rPr>
                      <m:t>𝜓</m:t>
                    </m:r>
                    <m:r>
                      <a:rPr lang="en-US" altLang="zh-Hans" sz="3000" b="0" i="1" smtClean="0">
                        <a:solidFill>
                          <a:srgbClr val="92D050"/>
                        </a:solidFill>
                        <a:latin typeface="Cambria Math" panose="02040503050406030204" pitchFamily="18" charset="0"/>
                      </a:rPr>
                      <m:t> </m:t>
                    </m:r>
                  </m:oMath>
                </a14:m>
                <a:r>
                  <a:rPr lang="en-US" sz="3000" dirty="0"/>
                  <a:t>can be a bug in:</a:t>
                </a:r>
                <a:endParaRPr lang="en-US" sz="3000" b="1" dirty="0"/>
              </a:p>
              <a:p>
                <a:pPr marL="285750" indent="-285750">
                  <a:buFont typeface="Arial" panose="020B0604020202020204" pitchFamily="34" charset="0"/>
                  <a:buChar char="•"/>
                </a:pPr>
                <a:r>
                  <a:rPr lang="en-US" sz="2500" dirty="0"/>
                  <a:t>static analyses</a:t>
                </a:r>
              </a:p>
              <a:p>
                <a:pPr marL="800100" lvl="1" indent="-342900">
                  <a:buFont typeface="Wingdings" pitchFamily="2" charset="2"/>
                  <a:buChar char="v"/>
                </a:pPr>
                <a:r>
                  <a:rPr lang="en-US" sz="2400" dirty="0"/>
                  <a:t>Frama-C, Soot, Wala</a:t>
                </a:r>
              </a:p>
              <a:p>
                <a:pPr marL="285750" indent="-285750">
                  <a:buFont typeface="Arial" panose="020B0604020202020204" pitchFamily="34" charset="0"/>
                  <a:buChar char="•"/>
                </a:pPr>
                <a:endParaRPr lang="en-US" sz="3000" dirty="0"/>
              </a:p>
            </p:txBody>
          </p:sp>
        </mc:Choice>
        <mc:Fallback xmlns="">
          <p:sp>
            <p:nvSpPr>
              <p:cNvPr id="9" name="Rounded Rectangular Callout 8">
                <a:extLst>
                  <a:ext uri="{FF2B5EF4-FFF2-40B4-BE49-F238E27FC236}">
                    <a16:creationId xmlns:a16="http://schemas.microsoft.com/office/drawing/2014/main" id="{9874A03F-BB71-C741-830E-66720F288A67}"/>
                  </a:ext>
                </a:extLst>
              </p:cNvPr>
              <p:cNvSpPr>
                <a:spLocks noRot="1" noChangeAspect="1" noMove="1" noResize="1" noEditPoints="1" noAdjustHandles="1" noChangeArrowheads="1" noChangeShapeType="1" noTextEdit="1"/>
              </p:cNvSpPr>
              <p:nvPr/>
            </p:nvSpPr>
            <p:spPr>
              <a:xfrm>
                <a:off x="175725" y="3570514"/>
                <a:ext cx="7792225" cy="3051708"/>
              </a:xfrm>
              <a:prstGeom prst="wedgeRoundRectCallout">
                <a:avLst>
                  <a:gd name="adj1" fmla="val -18849"/>
                  <a:gd name="adj2" fmla="val -61840"/>
                  <a:gd name="adj3" fmla="val 16667"/>
                </a:avLst>
              </a:prstGeom>
              <a:blipFill>
                <a:blip r:embed="rId7"/>
                <a:stretch>
                  <a:fillRect/>
                </a:stretch>
              </a:blipFill>
            </p:spPr>
            <p:txBody>
              <a:bodyPr/>
              <a:lstStyle/>
              <a:p>
                <a:r>
                  <a:rPr lang="en-US">
                    <a:noFill/>
                  </a:rPr>
                  <a:t> </a:t>
                </a:r>
              </a:p>
            </p:txBody>
          </p:sp>
        </mc:Fallback>
      </mc:AlternateContent>
      <p:sp>
        <p:nvSpPr>
          <p:cNvPr id="14" name="Bent Arrow 13">
            <a:extLst>
              <a:ext uri="{FF2B5EF4-FFF2-40B4-BE49-F238E27FC236}">
                <a16:creationId xmlns:a16="http://schemas.microsoft.com/office/drawing/2014/main" id="{BFA319D2-37BB-024C-8DD2-D870C0D595C5}"/>
              </a:ext>
            </a:extLst>
          </p:cNvPr>
          <p:cNvSpPr/>
          <p:nvPr/>
        </p:nvSpPr>
        <p:spPr>
          <a:xfrm flipV="1">
            <a:off x="2884714" y="1334066"/>
            <a:ext cx="1404257" cy="658020"/>
          </a:xfrm>
          <a:prstGeom prst="bentArrow">
            <a:avLst>
              <a:gd name="adj1" fmla="val 10606"/>
              <a:gd name="adj2" fmla="val 25000"/>
              <a:gd name="adj3" fmla="val 26107"/>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5" name="Straight Connector 14">
            <a:extLst>
              <a:ext uri="{FF2B5EF4-FFF2-40B4-BE49-F238E27FC236}">
                <a16:creationId xmlns:a16="http://schemas.microsoft.com/office/drawing/2014/main" id="{A08AE4DE-A8A7-B948-A263-BA47240F2701}"/>
              </a:ext>
            </a:extLst>
          </p:cNvPr>
          <p:cNvCxnSpPr>
            <a:cxnSpLocks/>
          </p:cNvCxnSpPr>
          <p:nvPr/>
        </p:nvCxnSpPr>
        <p:spPr>
          <a:xfrm>
            <a:off x="838200" y="1349603"/>
            <a:ext cx="4724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6F2B474-BDCF-A243-9C93-A8C1D755BDE7}"/>
              </a:ext>
            </a:extLst>
          </p:cNvPr>
          <p:cNvSpPr/>
          <p:nvPr/>
        </p:nvSpPr>
        <p:spPr>
          <a:xfrm>
            <a:off x="4288971" y="1484541"/>
            <a:ext cx="35052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specialized</a:t>
            </a:r>
            <a:r>
              <a:rPr lang="en-US" sz="2400" dirty="0"/>
              <a:t> test input </a:t>
            </a:r>
            <a:r>
              <a:rPr lang="en-US" sz="2400" b="1" dirty="0"/>
              <a:t>minimization</a:t>
            </a:r>
            <a:r>
              <a:rPr lang="en-US" sz="2400" dirty="0"/>
              <a:t> </a:t>
            </a:r>
          </a:p>
        </p:txBody>
      </p:sp>
      <p:sp>
        <p:nvSpPr>
          <p:cNvPr id="11" name="Slide Number Placeholder 10">
            <a:extLst>
              <a:ext uri="{FF2B5EF4-FFF2-40B4-BE49-F238E27FC236}">
                <a16:creationId xmlns:a16="http://schemas.microsoft.com/office/drawing/2014/main" id="{F22B25E0-CE93-034F-B4AD-8323102DFF0E}"/>
              </a:ext>
            </a:extLst>
          </p:cNvPr>
          <p:cNvSpPr>
            <a:spLocks noGrp="1"/>
          </p:cNvSpPr>
          <p:nvPr>
            <p:ph type="sldNum" sz="quarter" idx="12"/>
          </p:nvPr>
        </p:nvSpPr>
        <p:spPr/>
        <p:txBody>
          <a:bodyPr/>
          <a:lstStyle/>
          <a:p>
            <a:fld id="{DD84FB6D-32E1-4B40-A730-C23E1C88D905}" type="slidenum">
              <a:rPr lang="en-US" smtClean="0"/>
              <a:t>6</a:t>
            </a:fld>
            <a:endParaRPr lang="en-US"/>
          </a:p>
        </p:txBody>
      </p:sp>
    </p:spTree>
    <p:extLst>
      <p:ext uri="{BB962C8B-B14F-4D97-AF65-F5344CB8AC3E}">
        <p14:creationId xmlns:p14="http://schemas.microsoft.com/office/powerpoint/2010/main" val="3123303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 – </a:t>
            </a:r>
            <a:r>
              <a:rPr lang="en-US" altLang="zh-CHS" sz="4000" dirty="0">
                <a:solidFill>
                  <a:schemeClr val="accent1"/>
                </a:solidFill>
              </a:rPr>
              <a:t>an </a:t>
            </a:r>
            <a:r>
              <a:rPr lang="en-US" altLang="zh-CHS" sz="4000" b="1" dirty="0">
                <a:solidFill>
                  <a:schemeClr val="accent1"/>
                </a:solidFill>
              </a:rPr>
              <a:t>important</a:t>
            </a:r>
            <a:r>
              <a:rPr lang="en-US" altLang="zh-CHS" sz="4000" dirty="0">
                <a:solidFill>
                  <a:schemeClr val="accent1"/>
                </a:solidFill>
              </a:rPr>
              <a:t> problem</a:t>
            </a:r>
            <a:endParaRPr lang="en-US" sz="4000" dirty="0">
              <a:solidFill>
                <a:schemeClr val="accent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a:p>
                <a:pPr marL="0" indent="0">
                  <a:buNone/>
                </a:pPr>
                <a:r>
                  <a:rPr lang="en-US" altLang="zh-CHS" b="1" dirty="0"/>
                  <a:t>Goal</a:t>
                </a:r>
                <a:r>
                  <a:rPr lang="en-US" altLang="zh-CHS" dirty="0"/>
                  <a:t>:</a:t>
                </a:r>
                <a:r>
                  <a:rPr lang="zh-CHS" altLang="en-US" dirty="0"/>
                  <a:t> </a:t>
                </a:r>
                <a:r>
                  <a:rPr lang="en-US" altLang="zh-CHS" dirty="0"/>
                  <a:t>remove</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solidFill>
                      <a:srgbClr val="92D050"/>
                    </a:solidFill>
                  </a:rPr>
                  <a:t>-irrelevant</a:t>
                </a:r>
                <a:r>
                  <a:rPr lang="zh-CHS" altLang="en-US" dirty="0"/>
                  <a:t> </a:t>
                </a:r>
                <a:r>
                  <a:rPr lang="en-US" altLang="zh-CHS" dirty="0"/>
                  <a:t>elements</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endParaRPr lang="en-US" altLang="zh-CHS" b="1" dirty="0"/>
              </a:p>
              <a:p>
                <a:pPr marL="0" indent="0">
                  <a:buNone/>
                </a:pPr>
                <a:r>
                  <a:rPr lang="en-US" altLang="zh-CHS" b="1" dirty="0"/>
                  <a:t>Output</a:t>
                </a:r>
                <a:r>
                  <a:rPr lang="en-US" altLang="zh-CHS" dirty="0"/>
                  <a:t>:</a:t>
                </a:r>
              </a:p>
              <a:p>
                <a:pPr lvl="1"/>
                <a14:m>
                  <m:oMath xmlns:m="http://schemas.openxmlformats.org/officeDocument/2006/math">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en-US" altLang="zh-CN" dirty="0"/>
                  <a:t>: a</a:t>
                </a:r>
                <a:r>
                  <a:rPr lang="zh-CHS" altLang="en-US" dirty="0"/>
                  <a:t> </a:t>
                </a:r>
                <a:r>
                  <a:rPr lang="en-US" altLang="zh-CN" dirty="0">
                    <a:solidFill>
                      <a:schemeClr val="accent1"/>
                    </a:solidFill>
                  </a:rPr>
                  <a:t>minimized</a:t>
                </a:r>
                <a:r>
                  <a:rPr lang="en-US" altLang="zh-CN" dirty="0"/>
                  <a:t> program</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HS" dirty="0"/>
                  <a:t>,</a:t>
                </a:r>
                <a:r>
                  <a:rPr lang="zh-CHS" altLang="en-US" dirty="0"/>
                  <a:t> </a:t>
                </a:r>
                <a:r>
                  <a:rPr lang="en-US" altLang="zh-CHS" i="1" dirty="0" err="1"/>
                  <a:t>s.t.</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38E73FA9-DFEB-CA47-9DC6-239040EEBA9B}"/>
              </a:ext>
            </a:extLst>
          </p:cNvPr>
          <p:cNvSpPr/>
          <p:nvPr/>
        </p:nvSpPr>
        <p:spPr>
          <a:xfrm>
            <a:off x="1277956" y="2577947"/>
            <a:ext cx="3547431" cy="627962"/>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Rounded Rectangular Callout 8">
                <a:extLst>
                  <a:ext uri="{FF2B5EF4-FFF2-40B4-BE49-F238E27FC236}">
                    <a16:creationId xmlns:a16="http://schemas.microsoft.com/office/drawing/2014/main" id="{9874A03F-BB71-C741-830E-66720F288A67}"/>
                  </a:ext>
                </a:extLst>
              </p:cNvPr>
              <p:cNvSpPr/>
              <p:nvPr/>
            </p:nvSpPr>
            <p:spPr>
              <a:xfrm>
                <a:off x="175725" y="3570514"/>
                <a:ext cx="7792225" cy="3051708"/>
              </a:xfrm>
              <a:prstGeom prst="wedgeRoundRectCallout">
                <a:avLst>
                  <a:gd name="adj1" fmla="val -18849"/>
                  <a:gd name="adj2" fmla="val -618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14:m>
                  <m:oMath xmlns:m="http://schemas.openxmlformats.org/officeDocument/2006/math">
                    <m:r>
                      <a:rPr lang="en-US" altLang="zh-Hans" sz="3000" b="0" i="1" smtClean="0">
                        <a:solidFill>
                          <a:srgbClr val="92D050"/>
                        </a:solidFill>
                        <a:latin typeface="Cambria Math" panose="02040503050406030204" pitchFamily="18" charset="0"/>
                      </a:rPr>
                      <m:t>𝜓</m:t>
                    </m:r>
                    <m:r>
                      <a:rPr lang="en-US" altLang="zh-Hans" sz="3000" b="0" i="1" smtClean="0">
                        <a:solidFill>
                          <a:srgbClr val="92D050"/>
                        </a:solidFill>
                        <a:latin typeface="Cambria Math" panose="02040503050406030204" pitchFamily="18" charset="0"/>
                      </a:rPr>
                      <m:t> </m:t>
                    </m:r>
                  </m:oMath>
                </a14:m>
                <a:r>
                  <a:rPr lang="en-US" sz="3000" dirty="0"/>
                  <a:t>can be a bug in:</a:t>
                </a:r>
                <a:endParaRPr lang="en-US" sz="3000" b="1" dirty="0"/>
              </a:p>
              <a:p>
                <a:pPr marL="285750" indent="-285750">
                  <a:buFont typeface="Arial" panose="020B0604020202020204" pitchFamily="34" charset="0"/>
                  <a:buChar char="•"/>
                </a:pPr>
                <a:r>
                  <a:rPr lang="en-US" sz="2500" dirty="0"/>
                  <a:t>static analyses </a:t>
                </a:r>
              </a:p>
              <a:p>
                <a:pPr marL="800100" lvl="1" indent="-342900">
                  <a:buFont typeface="Wingdings" pitchFamily="2" charset="2"/>
                  <a:buChar char="v"/>
                </a:pPr>
                <a:r>
                  <a:rPr lang="en-US" sz="2400" dirty="0"/>
                  <a:t>Frama-C, Soot, Wala</a:t>
                </a:r>
              </a:p>
              <a:p>
                <a:pPr marL="285750" indent="-285750">
                  <a:buFont typeface="Arial" panose="020B0604020202020204" pitchFamily="34" charset="0"/>
                  <a:buChar char="•"/>
                </a:pPr>
                <a:r>
                  <a:rPr lang="en-US" sz="2500" dirty="0"/>
                  <a:t>refactoring engines</a:t>
                </a:r>
                <a:endParaRPr lang="en-US" sz="3000" dirty="0"/>
              </a:p>
              <a:p>
                <a:pPr marL="800100" lvl="1" indent="-342900">
                  <a:buFont typeface="Wingdings" pitchFamily="2" charset="2"/>
                  <a:buChar char="v"/>
                </a:pPr>
                <a:r>
                  <a:rPr lang="en-US" sz="2400" dirty="0"/>
                  <a:t>Eclipse, IntelliJ, </a:t>
                </a:r>
                <a:r>
                  <a:rPr lang="en-US" sz="2400" dirty="0" err="1"/>
                  <a:t>Netbeans</a:t>
                </a:r>
                <a:endParaRPr lang="en-US" sz="2400" dirty="0"/>
              </a:p>
              <a:p>
                <a:pPr marL="285750" indent="-285750">
                  <a:buFont typeface="Arial" panose="020B0604020202020204" pitchFamily="34" charset="0"/>
                  <a:buChar char="•"/>
                </a:pPr>
                <a:endParaRPr lang="en-US" sz="3000" dirty="0"/>
              </a:p>
            </p:txBody>
          </p:sp>
        </mc:Choice>
        <mc:Fallback xmlns="">
          <p:sp>
            <p:nvSpPr>
              <p:cNvPr id="9" name="Rounded Rectangular Callout 8">
                <a:extLst>
                  <a:ext uri="{FF2B5EF4-FFF2-40B4-BE49-F238E27FC236}">
                    <a16:creationId xmlns:a16="http://schemas.microsoft.com/office/drawing/2014/main" id="{9874A03F-BB71-C741-830E-66720F288A67}"/>
                  </a:ext>
                </a:extLst>
              </p:cNvPr>
              <p:cNvSpPr>
                <a:spLocks noRot="1" noChangeAspect="1" noMove="1" noResize="1" noEditPoints="1" noAdjustHandles="1" noChangeArrowheads="1" noChangeShapeType="1" noTextEdit="1"/>
              </p:cNvSpPr>
              <p:nvPr/>
            </p:nvSpPr>
            <p:spPr>
              <a:xfrm>
                <a:off x="175725" y="3570514"/>
                <a:ext cx="7792225" cy="3051708"/>
              </a:xfrm>
              <a:prstGeom prst="wedgeRoundRectCallout">
                <a:avLst>
                  <a:gd name="adj1" fmla="val -18849"/>
                  <a:gd name="adj2" fmla="val -61840"/>
                  <a:gd name="adj3" fmla="val 16667"/>
                </a:avLst>
              </a:prstGeom>
              <a:blipFill>
                <a:blip r:embed="rId7"/>
                <a:stretch>
                  <a:fillRect/>
                </a:stretch>
              </a:blipFill>
            </p:spPr>
            <p:txBody>
              <a:bodyPr/>
              <a:lstStyle/>
              <a:p>
                <a:r>
                  <a:rPr lang="en-US">
                    <a:noFill/>
                  </a:rPr>
                  <a:t> </a:t>
                </a:r>
              </a:p>
            </p:txBody>
          </p:sp>
        </mc:Fallback>
      </mc:AlternateContent>
      <p:sp>
        <p:nvSpPr>
          <p:cNvPr id="13" name="Bent Arrow 12">
            <a:extLst>
              <a:ext uri="{FF2B5EF4-FFF2-40B4-BE49-F238E27FC236}">
                <a16:creationId xmlns:a16="http://schemas.microsoft.com/office/drawing/2014/main" id="{EA13A5AC-F859-4047-8D12-9FB755428937}"/>
              </a:ext>
            </a:extLst>
          </p:cNvPr>
          <p:cNvSpPr/>
          <p:nvPr/>
        </p:nvSpPr>
        <p:spPr>
          <a:xfrm flipV="1">
            <a:off x="2884714" y="1334066"/>
            <a:ext cx="1404257" cy="658020"/>
          </a:xfrm>
          <a:prstGeom prst="bentArrow">
            <a:avLst>
              <a:gd name="adj1" fmla="val 10606"/>
              <a:gd name="adj2" fmla="val 25000"/>
              <a:gd name="adj3" fmla="val 26107"/>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4" name="Straight Connector 13">
            <a:extLst>
              <a:ext uri="{FF2B5EF4-FFF2-40B4-BE49-F238E27FC236}">
                <a16:creationId xmlns:a16="http://schemas.microsoft.com/office/drawing/2014/main" id="{3223DC09-3227-0146-A8BE-0EE9927EBE08}"/>
              </a:ext>
            </a:extLst>
          </p:cNvPr>
          <p:cNvCxnSpPr>
            <a:cxnSpLocks/>
          </p:cNvCxnSpPr>
          <p:nvPr/>
        </p:nvCxnSpPr>
        <p:spPr>
          <a:xfrm>
            <a:off x="838200" y="1349603"/>
            <a:ext cx="4724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538CCE21-D880-4F4C-9526-6E3A5D1AF4E2}"/>
              </a:ext>
            </a:extLst>
          </p:cNvPr>
          <p:cNvSpPr/>
          <p:nvPr/>
        </p:nvSpPr>
        <p:spPr>
          <a:xfrm>
            <a:off x="4288971" y="1484541"/>
            <a:ext cx="35052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specialized</a:t>
            </a:r>
            <a:r>
              <a:rPr lang="en-US" sz="2400" dirty="0"/>
              <a:t> test input </a:t>
            </a:r>
            <a:r>
              <a:rPr lang="en-US" sz="2400" b="1" dirty="0"/>
              <a:t>minimization</a:t>
            </a:r>
            <a:r>
              <a:rPr lang="en-US" sz="2400" dirty="0"/>
              <a:t> </a:t>
            </a:r>
          </a:p>
        </p:txBody>
      </p:sp>
      <p:sp>
        <p:nvSpPr>
          <p:cNvPr id="11" name="Slide Number Placeholder 10">
            <a:extLst>
              <a:ext uri="{FF2B5EF4-FFF2-40B4-BE49-F238E27FC236}">
                <a16:creationId xmlns:a16="http://schemas.microsoft.com/office/drawing/2014/main" id="{3063E4EE-5E20-F648-8E75-1767A0070EBF}"/>
              </a:ext>
            </a:extLst>
          </p:cNvPr>
          <p:cNvSpPr>
            <a:spLocks noGrp="1"/>
          </p:cNvSpPr>
          <p:nvPr>
            <p:ph type="sldNum" sz="quarter" idx="12"/>
          </p:nvPr>
        </p:nvSpPr>
        <p:spPr/>
        <p:txBody>
          <a:bodyPr/>
          <a:lstStyle/>
          <a:p>
            <a:fld id="{DD84FB6D-32E1-4B40-A730-C23E1C88D905}" type="slidenum">
              <a:rPr lang="en-US" smtClean="0"/>
              <a:t>7</a:t>
            </a:fld>
            <a:endParaRPr lang="en-US"/>
          </a:p>
        </p:txBody>
      </p:sp>
    </p:spTree>
    <p:extLst>
      <p:ext uri="{BB962C8B-B14F-4D97-AF65-F5344CB8AC3E}">
        <p14:creationId xmlns:p14="http://schemas.microsoft.com/office/powerpoint/2010/main" val="4048085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 – </a:t>
            </a:r>
            <a:r>
              <a:rPr lang="en-US" altLang="zh-CHS" sz="4000" dirty="0">
                <a:solidFill>
                  <a:schemeClr val="accent1"/>
                </a:solidFill>
              </a:rPr>
              <a:t>an </a:t>
            </a:r>
            <a:r>
              <a:rPr lang="en-US" altLang="zh-CHS" sz="4000" b="1" dirty="0">
                <a:solidFill>
                  <a:schemeClr val="accent1"/>
                </a:solidFill>
              </a:rPr>
              <a:t>important</a:t>
            </a:r>
            <a:r>
              <a:rPr lang="en-US" altLang="zh-CHS" sz="4000" dirty="0">
                <a:solidFill>
                  <a:schemeClr val="accent1"/>
                </a:solidFill>
              </a:rPr>
              <a:t> problem</a:t>
            </a:r>
            <a:endParaRPr lang="en-US" sz="4000" dirty="0">
              <a:solidFill>
                <a:schemeClr val="accent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a:p>
                <a:pPr marL="0" indent="0">
                  <a:buNone/>
                </a:pPr>
                <a:r>
                  <a:rPr lang="en-US" altLang="zh-CHS" b="1" dirty="0"/>
                  <a:t>Goal</a:t>
                </a:r>
                <a:r>
                  <a:rPr lang="en-US" altLang="zh-CHS" dirty="0"/>
                  <a:t>:</a:t>
                </a:r>
                <a:r>
                  <a:rPr lang="zh-CHS" altLang="en-US" dirty="0"/>
                  <a:t> </a:t>
                </a:r>
                <a:r>
                  <a:rPr lang="en-US" altLang="zh-CHS" dirty="0"/>
                  <a:t>remove</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solidFill>
                      <a:srgbClr val="92D050"/>
                    </a:solidFill>
                  </a:rPr>
                  <a:t>-irrelevant</a:t>
                </a:r>
                <a:r>
                  <a:rPr lang="zh-CHS" altLang="en-US" dirty="0"/>
                  <a:t> </a:t>
                </a:r>
                <a:r>
                  <a:rPr lang="en-US" altLang="zh-CHS" dirty="0"/>
                  <a:t>elements</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endParaRPr lang="en-US" altLang="zh-CHS" b="1" dirty="0"/>
              </a:p>
              <a:p>
                <a:pPr marL="0" indent="0">
                  <a:buNone/>
                </a:pPr>
                <a:r>
                  <a:rPr lang="en-US" altLang="zh-CHS" b="1" dirty="0"/>
                  <a:t>Output</a:t>
                </a:r>
                <a:r>
                  <a:rPr lang="en-US" altLang="zh-CHS" dirty="0"/>
                  <a:t>:</a:t>
                </a:r>
              </a:p>
              <a:p>
                <a:pPr lvl="1"/>
                <a14:m>
                  <m:oMath xmlns:m="http://schemas.openxmlformats.org/officeDocument/2006/math">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en-US" altLang="zh-CN" dirty="0"/>
                  <a:t>: a</a:t>
                </a:r>
                <a:r>
                  <a:rPr lang="zh-CHS" altLang="en-US" dirty="0"/>
                  <a:t> </a:t>
                </a:r>
                <a:r>
                  <a:rPr lang="en-US" altLang="zh-CN" dirty="0">
                    <a:solidFill>
                      <a:schemeClr val="accent1"/>
                    </a:solidFill>
                  </a:rPr>
                  <a:t>minimized</a:t>
                </a:r>
                <a:r>
                  <a:rPr lang="en-US" altLang="zh-CN" dirty="0"/>
                  <a:t> program</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HS" dirty="0"/>
                  <a:t>,</a:t>
                </a:r>
                <a:r>
                  <a:rPr lang="zh-CHS" altLang="en-US" dirty="0"/>
                  <a:t> </a:t>
                </a:r>
                <a:r>
                  <a:rPr lang="en-US" altLang="zh-CHS" i="1" dirty="0" err="1"/>
                  <a:t>s.t.</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38E73FA9-DFEB-CA47-9DC6-239040EEBA9B}"/>
              </a:ext>
            </a:extLst>
          </p:cNvPr>
          <p:cNvSpPr/>
          <p:nvPr/>
        </p:nvSpPr>
        <p:spPr>
          <a:xfrm>
            <a:off x="1277956" y="2577947"/>
            <a:ext cx="3547431" cy="627962"/>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Rounded Rectangular Callout 8">
                <a:extLst>
                  <a:ext uri="{FF2B5EF4-FFF2-40B4-BE49-F238E27FC236}">
                    <a16:creationId xmlns:a16="http://schemas.microsoft.com/office/drawing/2014/main" id="{9874A03F-BB71-C741-830E-66720F288A67}"/>
                  </a:ext>
                </a:extLst>
              </p:cNvPr>
              <p:cNvSpPr/>
              <p:nvPr/>
            </p:nvSpPr>
            <p:spPr>
              <a:xfrm>
                <a:off x="175725" y="3570514"/>
                <a:ext cx="7792225" cy="3051708"/>
              </a:xfrm>
              <a:prstGeom prst="wedgeRoundRectCallout">
                <a:avLst>
                  <a:gd name="adj1" fmla="val -18849"/>
                  <a:gd name="adj2" fmla="val -618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14:m>
                  <m:oMath xmlns:m="http://schemas.openxmlformats.org/officeDocument/2006/math">
                    <m:r>
                      <a:rPr lang="en-US" altLang="zh-Hans" sz="3000" b="0" i="1" smtClean="0">
                        <a:solidFill>
                          <a:srgbClr val="92D050"/>
                        </a:solidFill>
                        <a:latin typeface="Cambria Math" panose="02040503050406030204" pitchFamily="18" charset="0"/>
                      </a:rPr>
                      <m:t>𝜓</m:t>
                    </m:r>
                    <m:r>
                      <a:rPr lang="en-US" altLang="zh-Hans" sz="3000" b="0" i="1" smtClean="0">
                        <a:solidFill>
                          <a:srgbClr val="92D050"/>
                        </a:solidFill>
                        <a:latin typeface="Cambria Math" panose="02040503050406030204" pitchFamily="18" charset="0"/>
                      </a:rPr>
                      <m:t> </m:t>
                    </m:r>
                  </m:oMath>
                </a14:m>
                <a:r>
                  <a:rPr lang="en-US" sz="3000" dirty="0"/>
                  <a:t>can be a bug in:</a:t>
                </a:r>
                <a:endParaRPr lang="en-US" sz="3000" b="1" dirty="0"/>
              </a:p>
              <a:p>
                <a:pPr marL="285750" indent="-285750">
                  <a:buFont typeface="Arial" panose="020B0604020202020204" pitchFamily="34" charset="0"/>
                  <a:buChar char="•"/>
                </a:pPr>
                <a:r>
                  <a:rPr lang="en-US" sz="2500" dirty="0"/>
                  <a:t>static analyses         </a:t>
                </a:r>
              </a:p>
              <a:p>
                <a:pPr marL="800100" lvl="1" indent="-342900">
                  <a:buFont typeface="Wingdings" pitchFamily="2" charset="2"/>
                  <a:buChar char="v"/>
                </a:pPr>
                <a:r>
                  <a:rPr lang="en-US" sz="2400" dirty="0"/>
                  <a:t>Frama-C, Soot, Wala</a:t>
                </a:r>
              </a:p>
              <a:p>
                <a:pPr marL="285750" indent="-285750">
                  <a:buFont typeface="Arial" panose="020B0604020202020204" pitchFamily="34" charset="0"/>
                  <a:buChar char="•"/>
                </a:pPr>
                <a:r>
                  <a:rPr lang="en-US" sz="2500" dirty="0"/>
                  <a:t>refactoring engines</a:t>
                </a:r>
                <a:endParaRPr lang="en-US" sz="3000" dirty="0"/>
              </a:p>
              <a:p>
                <a:pPr marL="800100" lvl="1" indent="-342900">
                  <a:buFont typeface="Wingdings" pitchFamily="2" charset="2"/>
                  <a:buChar char="v"/>
                </a:pPr>
                <a:r>
                  <a:rPr lang="en-US" sz="2400" dirty="0"/>
                  <a:t>Eclipse, IntelliJ, </a:t>
                </a:r>
                <a:r>
                  <a:rPr lang="en-US" sz="2400" dirty="0" err="1"/>
                  <a:t>Netbeans</a:t>
                </a:r>
                <a:endParaRPr lang="en-US" sz="2400" dirty="0"/>
              </a:p>
              <a:p>
                <a:pPr marL="285750" indent="-285750">
                  <a:buFont typeface="Arial" panose="020B0604020202020204" pitchFamily="34" charset="0"/>
                  <a:buChar char="•"/>
                </a:pPr>
                <a:r>
                  <a:rPr lang="en-US" sz="2500" dirty="0"/>
                  <a:t>compilers</a:t>
                </a:r>
                <a:endParaRPr lang="en-US" sz="3000" dirty="0"/>
              </a:p>
              <a:p>
                <a:pPr marL="800100" lvl="1" indent="-342900">
                  <a:buFont typeface="Wingdings" pitchFamily="2" charset="2"/>
                  <a:buChar char="v"/>
                </a:pPr>
                <a:r>
                  <a:rPr lang="en-US" sz="2400" b="1" dirty="0"/>
                  <a:t>GCC </a:t>
                </a:r>
                <a:r>
                  <a:rPr lang="en-US" sz="2400" dirty="0"/>
                  <a:t>(</a:t>
                </a:r>
                <a:r>
                  <a:rPr lang="en-US" altLang="zh-CN" sz="2400" dirty="0"/>
                  <a:t>100k+</a:t>
                </a:r>
                <a:r>
                  <a:rPr lang="en-US" sz="2400" dirty="0"/>
                  <a:t> bugs), </a:t>
                </a:r>
                <a:r>
                  <a:rPr lang="en-US" sz="2400" b="1" dirty="0"/>
                  <a:t>LLVM</a:t>
                </a:r>
                <a:r>
                  <a:rPr lang="en-US" sz="2400" dirty="0"/>
                  <a:t> (50k+ bugs), </a:t>
                </a:r>
                <a:r>
                  <a:rPr lang="en-US" sz="2400" b="1" dirty="0"/>
                  <a:t>JVM, V8 </a:t>
                </a:r>
              </a:p>
              <a:p>
                <a:pPr marL="285750" indent="-285750">
                  <a:buFont typeface="Arial" panose="020B0604020202020204" pitchFamily="34" charset="0"/>
                  <a:buChar char="•"/>
                </a:pPr>
                <a:endParaRPr lang="en-US" sz="3000" dirty="0"/>
              </a:p>
            </p:txBody>
          </p:sp>
        </mc:Choice>
        <mc:Fallback xmlns="">
          <p:sp>
            <p:nvSpPr>
              <p:cNvPr id="9" name="Rounded Rectangular Callout 8">
                <a:extLst>
                  <a:ext uri="{FF2B5EF4-FFF2-40B4-BE49-F238E27FC236}">
                    <a16:creationId xmlns:a16="http://schemas.microsoft.com/office/drawing/2014/main" id="{9874A03F-BB71-C741-830E-66720F288A67}"/>
                  </a:ext>
                </a:extLst>
              </p:cNvPr>
              <p:cNvSpPr>
                <a:spLocks noRot="1" noChangeAspect="1" noMove="1" noResize="1" noEditPoints="1" noAdjustHandles="1" noChangeArrowheads="1" noChangeShapeType="1" noTextEdit="1"/>
              </p:cNvSpPr>
              <p:nvPr/>
            </p:nvSpPr>
            <p:spPr>
              <a:xfrm>
                <a:off x="175725" y="3570514"/>
                <a:ext cx="7792225" cy="3051708"/>
              </a:xfrm>
              <a:prstGeom prst="wedgeRoundRectCallout">
                <a:avLst>
                  <a:gd name="adj1" fmla="val -18849"/>
                  <a:gd name="adj2" fmla="val -61840"/>
                  <a:gd name="adj3" fmla="val 16667"/>
                </a:avLst>
              </a:prstGeom>
              <a:blipFill>
                <a:blip r:embed="rId7"/>
                <a:stretch>
                  <a:fillRect b="-1111"/>
                </a:stretch>
              </a:blipFill>
            </p:spPr>
            <p:txBody>
              <a:bodyPr/>
              <a:lstStyle/>
              <a:p>
                <a:r>
                  <a:rPr lang="en-US">
                    <a:noFill/>
                  </a:rPr>
                  <a:t> </a:t>
                </a:r>
              </a:p>
            </p:txBody>
          </p:sp>
        </mc:Fallback>
      </mc:AlternateContent>
      <p:sp>
        <p:nvSpPr>
          <p:cNvPr id="13" name="Bent Arrow 12">
            <a:extLst>
              <a:ext uri="{FF2B5EF4-FFF2-40B4-BE49-F238E27FC236}">
                <a16:creationId xmlns:a16="http://schemas.microsoft.com/office/drawing/2014/main" id="{80688639-C016-FD42-9386-99DB5CDA57C3}"/>
              </a:ext>
            </a:extLst>
          </p:cNvPr>
          <p:cNvSpPr/>
          <p:nvPr/>
        </p:nvSpPr>
        <p:spPr>
          <a:xfrm flipV="1">
            <a:off x="2884714" y="1334066"/>
            <a:ext cx="1404257" cy="658020"/>
          </a:xfrm>
          <a:prstGeom prst="bentArrow">
            <a:avLst>
              <a:gd name="adj1" fmla="val 10606"/>
              <a:gd name="adj2" fmla="val 25000"/>
              <a:gd name="adj3" fmla="val 26107"/>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4" name="Straight Connector 13">
            <a:extLst>
              <a:ext uri="{FF2B5EF4-FFF2-40B4-BE49-F238E27FC236}">
                <a16:creationId xmlns:a16="http://schemas.microsoft.com/office/drawing/2014/main" id="{B408D810-D88A-D24E-8659-FF38C560E6D1}"/>
              </a:ext>
            </a:extLst>
          </p:cNvPr>
          <p:cNvCxnSpPr>
            <a:cxnSpLocks/>
          </p:cNvCxnSpPr>
          <p:nvPr/>
        </p:nvCxnSpPr>
        <p:spPr>
          <a:xfrm>
            <a:off x="838200" y="1349603"/>
            <a:ext cx="4724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D45F7D2B-C8D3-154A-B7C6-8CA3EF5665DF}"/>
              </a:ext>
            </a:extLst>
          </p:cNvPr>
          <p:cNvSpPr/>
          <p:nvPr/>
        </p:nvSpPr>
        <p:spPr>
          <a:xfrm>
            <a:off x="4288971" y="1484541"/>
            <a:ext cx="35052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specialized</a:t>
            </a:r>
            <a:r>
              <a:rPr lang="en-US" sz="2400" dirty="0"/>
              <a:t> test input </a:t>
            </a:r>
            <a:r>
              <a:rPr lang="en-US" sz="2400" b="1" dirty="0"/>
              <a:t>minimization</a:t>
            </a:r>
            <a:r>
              <a:rPr lang="en-US" sz="2400" dirty="0"/>
              <a:t> </a:t>
            </a:r>
          </a:p>
        </p:txBody>
      </p:sp>
      <p:sp>
        <p:nvSpPr>
          <p:cNvPr id="11" name="Slide Number Placeholder 10">
            <a:extLst>
              <a:ext uri="{FF2B5EF4-FFF2-40B4-BE49-F238E27FC236}">
                <a16:creationId xmlns:a16="http://schemas.microsoft.com/office/drawing/2014/main" id="{31E596E5-6F08-714F-9731-1F1AF6870B34}"/>
              </a:ext>
            </a:extLst>
          </p:cNvPr>
          <p:cNvSpPr>
            <a:spLocks noGrp="1"/>
          </p:cNvSpPr>
          <p:nvPr>
            <p:ph type="sldNum" sz="quarter" idx="12"/>
          </p:nvPr>
        </p:nvSpPr>
        <p:spPr/>
        <p:txBody>
          <a:bodyPr/>
          <a:lstStyle/>
          <a:p>
            <a:fld id="{DD84FB6D-32E1-4B40-A730-C23E1C88D905}" type="slidenum">
              <a:rPr lang="en-US" smtClean="0"/>
              <a:t>8</a:t>
            </a:fld>
            <a:endParaRPr lang="en-US"/>
          </a:p>
        </p:txBody>
      </p:sp>
    </p:spTree>
    <p:extLst>
      <p:ext uri="{BB962C8B-B14F-4D97-AF65-F5344CB8AC3E}">
        <p14:creationId xmlns:p14="http://schemas.microsoft.com/office/powerpoint/2010/main" val="2429443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24AF-D6DB-A048-A9C5-68CE33C79537}"/>
              </a:ext>
            </a:extLst>
          </p:cNvPr>
          <p:cNvSpPr>
            <a:spLocks noGrp="1"/>
          </p:cNvSpPr>
          <p:nvPr>
            <p:ph type="title"/>
          </p:nvPr>
        </p:nvSpPr>
        <p:spPr/>
        <p:txBody>
          <a:bodyPr/>
          <a:lstStyle/>
          <a:p>
            <a:r>
              <a:rPr lang="en-US" altLang="zh-CHS" dirty="0"/>
              <a:t>program</a:t>
            </a:r>
            <a:r>
              <a:rPr lang="zh-CHS" altLang="en-US" dirty="0"/>
              <a:t> </a:t>
            </a:r>
            <a:r>
              <a:rPr lang="en-US" altLang="zh-CHS" dirty="0"/>
              <a:t>reduction – </a:t>
            </a:r>
            <a:r>
              <a:rPr lang="en-US" altLang="zh-CHS" sz="4000" dirty="0">
                <a:solidFill>
                  <a:schemeClr val="accent1"/>
                </a:solidFill>
              </a:rPr>
              <a:t>an </a:t>
            </a:r>
            <a:r>
              <a:rPr lang="en-US" altLang="zh-CHS" sz="4000" b="1" dirty="0">
                <a:solidFill>
                  <a:schemeClr val="accent1"/>
                </a:solidFill>
              </a:rPr>
              <a:t>important</a:t>
            </a:r>
            <a:r>
              <a:rPr lang="en-US" altLang="zh-CHS" sz="4000" dirty="0">
                <a:solidFill>
                  <a:schemeClr val="accent1"/>
                </a:solidFill>
              </a:rPr>
              <a:t> problem</a:t>
            </a:r>
            <a:endParaRPr lang="en-US" sz="4000" dirty="0">
              <a:solidFill>
                <a:schemeClr val="accent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535545-8626-1A40-99C0-B7C7FBDB192A}"/>
                  </a:ext>
                </a:extLst>
              </p:cNvPr>
              <p:cNvSpPr>
                <a:spLocks noGrp="1"/>
              </p:cNvSpPr>
              <p:nvPr>
                <p:ph idx="1"/>
              </p:nvPr>
            </p:nvSpPr>
            <p:spPr/>
            <p:txBody>
              <a:bodyPr/>
              <a:lstStyle/>
              <a:p>
                <a:pPr marL="0" indent="0">
                  <a:buNone/>
                </a:pPr>
                <a:r>
                  <a:rPr lang="en-US" altLang="zh-CHS" b="1" dirty="0"/>
                  <a:t>Input</a:t>
                </a:r>
                <a:r>
                  <a:rPr lang="en-US" altLang="zh-CHS" dirty="0"/>
                  <a:t>:</a:t>
                </a:r>
                <a:r>
                  <a:rPr lang="zh-CHS" altLang="en-US" dirty="0"/>
                  <a:t>  </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N" dirty="0"/>
                  <a:t>: a</a:t>
                </a:r>
                <a:r>
                  <a:rPr lang="zh-CHS" altLang="en-US" dirty="0"/>
                  <a:t> </a:t>
                </a:r>
                <a:r>
                  <a:rPr lang="en-US" altLang="zh-CN" dirty="0"/>
                  <a:t>program</a:t>
                </a:r>
                <a:endParaRPr lang="en-US" altLang="zh-CHS" dirty="0"/>
              </a:p>
              <a:p>
                <a:pPr lvl="1"/>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t>: a</a:t>
                </a:r>
                <a:r>
                  <a:rPr lang="zh-CHS" altLang="en-US" dirty="0"/>
                  <a:t> </a:t>
                </a:r>
                <a:r>
                  <a:rPr lang="en-US" altLang="zh-CHS" dirty="0"/>
                  <a:t>property,</a:t>
                </a:r>
                <a:r>
                  <a:rPr lang="zh-CHS" altLang="en-US" dirty="0"/>
                  <a:t> </a:t>
                </a:r>
                <a:r>
                  <a:rPr lang="en-US" altLang="zh-CHS" dirty="0"/>
                  <a:t>and</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altLang="zh-CHS" dirty="0"/>
              </a:p>
              <a:p>
                <a:pPr marL="0" indent="0">
                  <a:buNone/>
                </a:pPr>
                <a:r>
                  <a:rPr lang="en-US" altLang="zh-CHS" b="1" dirty="0"/>
                  <a:t>Goal</a:t>
                </a:r>
                <a:r>
                  <a:rPr lang="en-US" altLang="zh-CHS" dirty="0"/>
                  <a:t>:</a:t>
                </a:r>
                <a:r>
                  <a:rPr lang="zh-CHS" altLang="en-US" dirty="0"/>
                  <a:t> </a:t>
                </a:r>
                <a:r>
                  <a:rPr lang="en-US" altLang="zh-CHS" dirty="0"/>
                  <a:t>remove</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oMath>
                </a14:m>
                <a:r>
                  <a:rPr lang="en-US" altLang="zh-CHS" dirty="0">
                    <a:solidFill>
                      <a:srgbClr val="92D050"/>
                    </a:solidFill>
                  </a:rPr>
                  <a:t>-irrelevant</a:t>
                </a:r>
                <a:r>
                  <a:rPr lang="zh-CHS" altLang="en-US" dirty="0"/>
                  <a:t> </a:t>
                </a:r>
                <a:r>
                  <a:rPr lang="en-US" altLang="zh-CHS" dirty="0"/>
                  <a:t>elements</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endParaRPr lang="en-US" altLang="zh-CHS" b="1" dirty="0"/>
              </a:p>
              <a:p>
                <a:pPr marL="0" indent="0">
                  <a:buNone/>
                </a:pPr>
                <a:r>
                  <a:rPr lang="en-US" altLang="zh-CHS" b="1" dirty="0"/>
                  <a:t>Output</a:t>
                </a:r>
                <a:r>
                  <a:rPr lang="en-US" altLang="zh-CHS" dirty="0"/>
                  <a:t>:</a:t>
                </a:r>
              </a:p>
              <a:p>
                <a:pPr lvl="1"/>
                <a14:m>
                  <m:oMath xmlns:m="http://schemas.openxmlformats.org/officeDocument/2006/math">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en-US" altLang="zh-CN" dirty="0"/>
                  <a:t>: a</a:t>
                </a:r>
                <a:r>
                  <a:rPr lang="zh-CHS" altLang="en-US" dirty="0"/>
                  <a:t> </a:t>
                </a:r>
                <a:r>
                  <a:rPr lang="en-US" altLang="zh-CN" dirty="0">
                    <a:solidFill>
                      <a:schemeClr val="accent1"/>
                    </a:solidFill>
                  </a:rPr>
                  <a:t>minimized</a:t>
                </a:r>
                <a:r>
                  <a:rPr lang="en-US" altLang="zh-CN" dirty="0"/>
                  <a:t> program</a:t>
                </a:r>
                <a:r>
                  <a:rPr lang="zh-CHS" altLang="en-US" dirty="0"/>
                  <a:t> </a:t>
                </a:r>
                <a:r>
                  <a:rPr lang="en-US" altLang="zh-CHS" dirty="0"/>
                  <a:t>from</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𝑃</m:t>
                    </m:r>
                  </m:oMath>
                </a14:m>
                <a:r>
                  <a:rPr lang="en-US" altLang="zh-CHS" dirty="0"/>
                  <a:t>,</a:t>
                </a:r>
                <a:r>
                  <a:rPr lang="zh-CHS" altLang="en-US" dirty="0"/>
                  <a:t> </a:t>
                </a:r>
                <a:r>
                  <a:rPr lang="en-US" altLang="zh-CHS" i="1" dirty="0" err="1"/>
                  <a:t>s.t.</a:t>
                </a:r>
                <a:r>
                  <a:rPr lang="zh-CHS" altLang="en-US" dirty="0"/>
                  <a:t> </a:t>
                </a:r>
                <a14:m>
                  <m:oMath xmlns:m="http://schemas.openxmlformats.org/officeDocument/2006/math">
                    <m:r>
                      <a:rPr lang="en-US" altLang="zh-Hans" b="0" i="1" smtClean="0">
                        <a:solidFill>
                          <a:srgbClr val="92D050"/>
                        </a:solidFill>
                        <a:latin typeface="Cambria Math" panose="02040503050406030204" pitchFamily="18" charset="0"/>
                      </a:rPr>
                      <m:t>𝜓</m:t>
                    </m:r>
                    <m:r>
                      <a:rPr lang="en-US" altLang="zh-Hans" b="0" i="1" smtClean="0">
                        <a:solidFill>
                          <a:srgbClr val="92D050"/>
                        </a:solidFill>
                        <a:latin typeface="Cambria Math" panose="02040503050406030204" pitchFamily="18" charset="0"/>
                      </a:rPr>
                      <m:t>(</m:t>
                    </m:r>
                    <m:r>
                      <a:rPr lang="en-US" altLang="zh-Hans" b="0" i="1" smtClean="0">
                        <a:solidFill>
                          <a:srgbClr val="92D050"/>
                        </a:solidFill>
                        <a:latin typeface="Cambria Math" panose="02040503050406030204" pitchFamily="18" charset="0"/>
                      </a:rPr>
                      <m:t>𝑃</m:t>
                    </m:r>
                    <m:r>
                      <a:rPr lang="en-US" altLang="zh-Hans" b="0" i="1" smtClean="0">
                        <a:solidFill>
                          <a:srgbClr val="92D050"/>
                        </a:solidFill>
                        <a:latin typeface="Cambria Math" panose="02040503050406030204" pitchFamily="18" charset="0"/>
                      </a:rPr>
                      <m:t>′)</m:t>
                    </m:r>
                  </m:oMath>
                </a14:m>
                <a:r>
                  <a:rPr lang="zh-CHS" altLang="en-US" dirty="0"/>
                  <a:t>  </a:t>
                </a:r>
                <a:endParaRPr lang="en-US" dirty="0"/>
              </a:p>
            </p:txBody>
          </p:sp>
        </mc:Choice>
        <mc:Fallback xmlns="">
          <p:sp>
            <p:nvSpPr>
              <p:cNvPr id="3" name="Content Placeholder 2">
                <a:extLst>
                  <a:ext uri="{FF2B5EF4-FFF2-40B4-BE49-F238E27FC236}">
                    <a16:creationId xmlns:a16="http://schemas.microsoft.com/office/drawing/2014/main" id="{5F535545-8626-1A40-99C0-B7C7FBDB192A}"/>
                  </a:ext>
                </a:extLst>
              </p:cNvPr>
              <p:cNvSpPr>
                <a:spLocks noGrp="1" noRot="1" noChangeAspect="1" noMove="1" noResize="1" noEditPoints="1" noAdjustHandles="1" noChangeArrowheads="1" noChangeShapeType="1" noTextEdit="1"/>
              </p:cNvSpPr>
              <p:nvPr>
                <p:ph idx="1"/>
              </p:nvPr>
            </p:nvSpPr>
            <p:spPr>
              <a:blipFill>
                <a:blip r:embed="rId3"/>
                <a:stretch>
                  <a:fillRect l="-1086" t="-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93500FD-55F3-824B-AB7E-E657B2055099}"/>
                  </a:ext>
                </a:extLst>
              </p:cNvPr>
              <p:cNvSpPr/>
              <p:nvPr/>
            </p:nvSpPr>
            <p:spPr>
              <a:xfrm>
                <a:off x="8505022" y="2269475"/>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oMath>
                  </m:oMathPara>
                </a14:m>
                <a:endParaRPr lang="en-US" sz="2400" dirty="0"/>
              </a:p>
            </p:txBody>
          </p:sp>
        </mc:Choice>
        <mc:Fallback xmlns="">
          <p:sp>
            <p:nvSpPr>
              <p:cNvPr id="4" name="Rectangle 3">
                <a:extLst>
                  <a:ext uri="{FF2B5EF4-FFF2-40B4-BE49-F238E27FC236}">
                    <a16:creationId xmlns:a16="http://schemas.microsoft.com/office/drawing/2014/main" id="{293500FD-55F3-824B-AB7E-E657B2055099}"/>
                  </a:ext>
                </a:extLst>
              </p:cNvPr>
              <p:cNvSpPr>
                <a:spLocks noRot="1" noChangeAspect="1" noMove="1" noResize="1" noEditPoints="1" noAdjustHandles="1" noChangeArrowheads="1" noChangeShapeType="1" noTextEdit="1"/>
              </p:cNvSpPr>
              <p:nvPr/>
            </p:nvSpPr>
            <p:spPr>
              <a:xfrm>
                <a:off x="8505022" y="2269475"/>
                <a:ext cx="727113" cy="5728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826A5E0-5734-6244-BAFE-2D3EF4BFC24C}"/>
                  </a:ext>
                </a:extLst>
              </p:cNvPr>
              <p:cNvSpPr/>
              <p:nvPr/>
            </p:nvSpPr>
            <p:spPr>
              <a:xfrm>
                <a:off x="10453171" y="2269474"/>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𝜓</m:t>
                      </m:r>
                    </m:oMath>
                  </m:oMathPara>
                </a14:m>
                <a:endParaRPr lang="en-US" sz="2400" dirty="0"/>
              </a:p>
            </p:txBody>
          </p:sp>
        </mc:Choice>
        <mc:Fallback xmlns="">
          <p:sp>
            <p:nvSpPr>
              <p:cNvPr id="6" name="Rectangle 5">
                <a:extLst>
                  <a:ext uri="{FF2B5EF4-FFF2-40B4-BE49-F238E27FC236}">
                    <a16:creationId xmlns:a16="http://schemas.microsoft.com/office/drawing/2014/main" id="{A826A5E0-5734-6244-BAFE-2D3EF4BFC24C}"/>
                  </a:ext>
                </a:extLst>
              </p:cNvPr>
              <p:cNvSpPr>
                <a:spLocks noRot="1" noChangeAspect="1" noMove="1" noResize="1" noEditPoints="1" noAdjustHandles="1" noChangeArrowheads="1" noChangeShapeType="1" noTextEdit="1"/>
              </p:cNvSpPr>
              <p:nvPr/>
            </p:nvSpPr>
            <p:spPr>
              <a:xfrm>
                <a:off x="10453171" y="2269474"/>
                <a:ext cx="727113" cy="572877"/>
              </a:xfrm>
              <a:prstGeom prst="rect">
                <a:avLst/>
              </a:prstGeom>
              <a:blipFill>
                <a:blip r:embed="rId5"/>
                <a:stretch>
                  <a:fillRect/>
                </a:stretch>
              </a:blipFill>
            </p:spPr>
            <p:txBody>
              <a:bodyPr/>
              <a:lstStyle/>
              <a:p>
                <a:r>
                  <a:rPr lang="en-US">
                    <a:noFill/>
                  </a:rPr>
                  <a:t> </a:t>
                </a:r>
              </a:p>
            </p:txBody>
          </p:sp>
        </mc:Fallback>
      </mc:AlternateContent>
      <p:sp>
        <p:nvSpPr>
          <p:cNvPr id="8" name="Rounded Rectangle 7">
            <a:extLst>
              <a:ext uri="{FF2B5EF4-FFF2-40B4-BE49-F238E27FC236}">
                <a16:creationId xmlns:a16="http://schemas.microsoft.com/office/drawing/2014/main" id="{C61E2E5F-0F97-CB48-B6A6-7A3B13FF15AD}"/>
              </a:ext>
            </a:extLst>
          </p:cNvPr>
          <p:cNvSpPr/>
          <p:nvPr/>
        </p:nvSpPr>
        <p:spPr>
          <a:xfrm>
            <a:off x="8055328" y="3749493"/>
            <a:ext cx="1626500" cy="503602"/>
          </a:xfrm>
          <a:prstGeom prst="round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HS" sz="2400" b="1" dirty="0"/>
              <a:t>reducer</a:t>
            </a:r>
            <a:endParaRPr lang="en-US" sz="2400" b="1"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F8326-9C42-5A45-9177-71959F967D11}"/>
                  </a:ext>
                </a:extLst>
              </p:cNvPr>
              <p:cNvSpPr/>
              <p:nvPr/>
            </p:nvSpPr>
            <p:spPr>
              <a:xfrm>
                <a:off x="8505022" y="5160236"/>
                <a:ext cx="727113" cy="5728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altLang="zh-Hans" sz="2400" b="0" i="1" smtClean="0">
                          <a:solidFill>
                            <a:srgbClr val="92D050"/>
                          </a:solidFill>
                          <a:latin typeface="Cambria Math" panose="02040503050406030204" pitchFamily="18" charset="0"/>
                        </a:rPr>
                        <m:t>𝑃</m:t>
                      </m:r>
                      <m:r>
                        <a:rPr lang="en-US" altLang="zh-Hans" sz="2400" b="0" i="1" smtClean="0">
                          <a:solidFill>
                            <a:srgbClr val="92D050"/>
                          </a:solidFill>
                          <a:latin typeface="Cambria Math" panose="02040503050406030204" pitchFamily="18" charset="0"/>
                        </a:rPr>
                        <m:t>′</m:t>
                      </m:r>
                    </m:oMath>
                  </m:oMathPara>
                </a14:m>
                <a:endParaRPr lang="en-US" sz="2400" dirty="0"/>
              </a:p>
            </p:txBody>
          </p:sp>
        </mc:Choice>
        <mc:Fallback xmlns="">
          <p:sp>
            <p:nvSpPr>
              <p:cNvPr id="10" name="Rectangle 9">
                <a:extLst>
                  <a:ext uri="{FF2B5EF4-FFF2-40B4-BE49-F238E27FC236}">
                    <a16:creationId xmlns:a16="http://schemas.microsoft.com/office/drawing/2014/main" id="{C90F8326-9C42-5A45-9177-71959F967D11}"/>
                  </a:ext>
                </a:extLst>
              </p:cNvPr>
              <p:cNvSpPr>
                <a:spLocks noRot="1" noChangeAspect="1" noMove="1" noResize="1" noEditPoints="1" noAdjustHandles="1" noChangeArrowheads="1" noChangeShapeType="1" noTextEdit="1"/>
              </p:cNvSpPr>
              <p:nvPr/>
            </p:nvSpPr>
            <p:spPr>
              <a:xfrm>
                <a:off x="8505022" y="5160236"/>
                <a:ext cx="727113" cy="572877"/>
              </a:xfrm>
              <a:prstGeom prst="rect">
                <a:avLst/>
              </a:prstGeom>
              <a:blipFill>
                <a:blip r:embed="rId6"/>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5A9556CD-AEE9-E74F-8991-A42191283D09}"/>
              </a:ext>
            </a:extLst>
          </p:cNvPr>
          <p:cNvCxnSpPr>
            <a:stCxn id="4" idx="2"/>
            <a:endCxn id="8" idx="0"/>
          </p:cNvCxnSpPr>
          <p:nvPr/>
        </p:nvCxnSpPr>
        <p:spPr>
          <a:xfrm flipH="1">
            <a:off x="8868578" y="2842352"/>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FDD4AB6-6206-F04D-BF4D-0FB06F204F02}"/>
              </a:ext>
            </a:extLst>
          </p:cNvPr>
          <p:cNvCxnSpPr>
            <a:cxnSpLocks/>
            <a:stCxn id="8" idx="2"/>
            <a:endCxn id="10" idx="0"/>
          </p:cNvCxnSpPr>
          <p:nvPr/>
        </p:nvCxnSpPr>
        <p:spPr>
          <a:xfrm>
            <a:off x="8868578" y="4253095"/>
            <a:ext cx="1" cy="907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D86CDB14-3188-EB4C-8CE0-FC077EFBA4BB}"/>
              </a:ext>
            </a:extLst>
          </p:cNvPr>
          <p:cNvCxnSpPr>
            <a:stCxn id="6" idx="2"/>
            <a:endCxn id="8" idx="3"/>
          </p:cNvCxnSpPr>
          <p:nvPr/>
        </p:nvCxnSpPr>
        <p:spPr>
          <a:xfrm rot="5400000">
            <a:off x="9669807" y="2854372"/>
            <a:ext cx="1158943" cy="1134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38E73FA9-DFEB-CA47-9DC6-239040EEBA9B}"/>
              </a:ext>
            </a:extLst>
          </p:cNvPr>
          <p:cNvSpPr/>
          <p:nvPr/>
        </p:nvSpPr>
        <p:spPr>
          <a:xfrm>
            <a:off x="1277956" y="2577947"/>
            <a:ext cx="3547431" cy="627962"/>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Rounded Rectangular Callout 8">
                <a:extLst>
                  <a:ext uri="{FF2B5EF4-FFF2-40B4-BE49-F238E27FC236}">
                    <a16:creationId xmlns:a16="http://schemas.microsoft.com/office/drawing/2014/main" id="{9874A03F-BB71-C741-830E-66720F288A67}"/>
                  </a:ext>
                </a:extLst>
              </p:cNvPr>
              <p:cNvSpPr/>
              <p:nvPr/>
            </p:nvSpPr>
            <p:spPr>
              <a:xfrm>
                <a:off x="175725" y="3570514"/>
                <a:ext cx="7792225" cy="3051708"/>
              </a:xfrm>
              <a:prstGeom prst="wedgeRoundRectCallout">
                <a:avLst>
                  <a:gd name="adj1" fmla="val -18849"/>
                  <a:gd name="adj2" fmla="val -618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14:m>
                  <m:oMath xmlns:m="http://schemas.openxmlformats.org/officeDocument/2006/math">
                    <m:r>
                      <a:rPr lang="en-US" altLang="zh-Hans" sz="3000" b="0" i="1" smtClean="0">
                        <a:solidFill>
                          <a:srgbClr val="92D050"/>
                        </a:solidFill>
                        <a:latin typeface="Cambria Math" panose="02040503050406030204" pitchFamily="18" charset="0"/>
                      </a:rPr>
                      <m:t>𝜓</m:t>
                    </m:r>
                    <m:r>
                      <a:rPr lang="en-US" altLang="zh-Hans" sz="3000" b="0" i="1" smtClean="0">
                        <a:solidFill>
                          <a:srgbClr val="92D050"/>
                        </a:solidFill>
                        <a:latin typeface="Cambria Math" panose="02040503050406030204" pitchFamily="18" charset="0"/>
                      </a:rPr>
                      <m:t> </m:t>
                    </m:r>
                  </m:oMath>
                </a14:m>
                <a:r>
                  <a:rPr lang="en-US" sz="3000" dirty="0"/>
                  <a:t>can be a bug in:</a:t>
                </a:r>
                <a:endParaRPr lang="en-US" sz="3000" b="1" dirty="0"/>
              </a:p>
              <a:p>
                <a:pPr marL="285750" indent="-285750">
                  <a:buFont typeface="Arial" panose="020B0604020202020204" pitchFamily="34" charset="0"/>
                  <a:buChar char="•"/>
                </a:pPr>
                <a:r>
                  <a:rPr lang="en-US" sz="2500" dirty="0"/>
                  <a:t>static analyses         </a:t>
                </a:r>
              </a:p>
              <a:p>
                <a:pPr marL="800100" lvl="1" indent="-342900">
                  <a:buFont typeface="Wingdings" pitchFamily="2" charset="2"/>
                  <a:buChar char="v"/>
                </a:pPr>
                <a:r>
                  <a:rPr lang="en-US" sz="2400" dirty="0"/>
                  <a:t>Frama-C, Soot, Wala</a:t>
                </a:r>
              </a:p>
              <a:p>
                <a:pPr marL="285750" indent="-285750">
                  <a:buFont typeface="Arial" panose="020B0604020202020204" pitchFamily="34" charset="0"/>
                  <a:buChar char="•"/>
                </a:pPr>
                <a:r>
                  <a:rPr lang="en-US" sz="2500" dirty="0"/>
                  <a:t>refactoring engines</a:t>
                </a:r>
                <a:endParaRPr lang="en-US" sz="3000" dirty="0"/>
              </a:p>
              <a:p>
                <a:pPr marL="800100" lvl="1" indent="-342900">
                  <a:buFont typeface="Wingdings" pitchFamily="2" charset="2"/>
                  <a:buChar char="v"/>
                </a:pPr>
                <a:r>
                  <a:rPr lang="en-US" sz="2400" dirty="0"/>
                  <a:t>Eclipse, IntelliJ, </a:t>
                </a:r>
                <a:r>
                  <a:rPr lang="en-US" sz="2400" dirty="0" err="1"/>
                  <a:t>Netbeans</a:t>
                </a:r>
                <a:endParaRPr lang="en-US" sz="2400" dirty="0"/>
              </a:p>
              <a:p>
                <a:pPr marL="285750" indent="-285750">
                  <a:buFont typeface="Arial" panose="020B0604020202020204" pitchFamily="34" charset="0"/>
                  <a:buChar char="•"/>
                </a:pPr>
                <a:r>
                  <a:rPr lang="en-US" sz="2500" dirty="0"/>
                  <a:t>compilers</a:t>
                </a:r>
                <a:endParaRPr lang="en-US" sz="3000" dirty="0"/>
              </a:p>
              <a:p>
                <a:pPr marL="800100" lvl="1" indent="-342900">
                  <a:buFont typeface="Wingdings" pitchFamily="2" charset="2"/>
                  <a:buChar char="v"/>
                </a:pPr>
                <a:r>
                  <a:rPr lang="en-US" sz="2400" b="1" dirty="0"/>
                  <a:t>GCC </a:t>
                </a:r>
                <a:r>
                  <a:rPr lang="en-US" sz="2400" dirty="0"/>
                  <a:t>(</a:t>
                </a:r>
                <a:r>
                  <a:rPr lang="en-US" altLang="zh-CN" sz="2400" dirty="0"/>
                  <a:t>100k+</a:t>
                </a:r>
                <a:r>
                  <a:rPr lang="en-US" sz="2400" dirty="0"/>
                  <a:t> bugs), </a:t>
                </a:r>
                <a:r>
                  <a:rPr lang="en-US" sz="2400" b="1" dirty="0"/>
                  <a:t>LLVM</a:t>
                </a:r>
                <a:r>
                  <a:rPr lang="en-US" sz="2400" dirty="0"/>
                  <a:t> (50k+ bugs), </a:t>
                </a:r>
                <a:r>
                  <a:rPr lang="en-US" sz="2400" b="1" dirty="0"/>
                  <a:t>JVM, V8 </a:t>
                </a:r>
              </a:p>
              <a:p>
                <a:pPr marL="285750" indent="-285750">
                  <a:buFont typeface="Arial" panose="020B0604020202020204" pitchFamily="34" charset="0"/>
                  <a:buChar char="•"/>
                </a:pPr>
                <a:endParaRPr lang="en-US" sz="3000" dirty="0"/>
              </a:p>
            </p:txBody>
          </p:sp>
        </mc:Choice>
        <mc:Fallback xmlns="">
          <p:sp>
            <p:nvSpPr>
              <p:cNvPr id="9" name="Rounded Rectangular Callout 8">
                <a:extLst>
                  <a:ext uri="{FF2B5EF4-FFF2-40B4-BE49-F238E27FC236}">
                    <a16:creationId xmlns:a16="http://schemas.microsoft.com/office/drawing/2014/main" id="{9874A03F-BB71-C741-830E-66720F288A67}"/>
                  </a:ext>
                </a:extLst>
              </p:cNvPr>
              <p:cNvSpPr>
                <a:spLocks noRot="1" noChangeAspect="1" noMove="1" noResize="1" noEditPoints="1" noAdjustHandles="1" noChangeArrowheads="1" noChangeShapeType="1" noTextEdit="1"/>
              </p:cNvSpPr>
              <p:nvPr/>
            </p:nvSpPr>
            <p:spPr>
              <a:xfrm>
                <a:off x="175725" y="3570514"/>
                <a:ext cx="7792225" cy="3051708"/>
              </a:xfrm>
              <a:prstGeom prst="wedgeRoundRectCallout">
                <a:avLst>
                  <a:gd name="adj1" fmla="val -18849"/>
                  <a:gd name="adj2" fmla="val -61840"/>
                  <a:gd name="adj3" fmla="val 16667"/>
                </a:avLst>
              </a:prstGeom>
              <a:blipFill>
                <a:blip r:embed="rId7"/>
                <a:stretch>
                  <a:fillRect b="-1111"/>
                </a:stretch>
              </a:blipFill>
            </p:spPr>
            <p:txBody>
              <a:bodyPr/>
              <a:lstStyle/>
              <a:p>
                <a:r>
                  <a:rPr lang="en-US">
                    <a:noFill/>
                  </a:rPr>
                  <a:t> </a:t>
                </a:r>
              </a:p>
            </p:txBody>
          </p:sp>
        </mc:Fallback>
      </mc:AlternateContent>
      <p:sp>
        <p:nvSpPr>
          <p:cNvPr id="13" name="Bent Arrow 12">
            <a:extLst>
              <a:ext uri="{FF2B5EF4-FFF2-40B4-BE49-F238E27FC236}">
                <a16:creationId xmlns:a16="http://schemas.microsoft.com/office/drawing/2014/main" id="{80688639-C016-FD42-9386-99DB5CDA57C3}"/>
              </a:ext>
            </a:extLst>
          </p:cNvPr>
          <p:cNvSpPr/>
          <p:nvPr/>
        </p:nvSpPr>
        <p:spPr>
          <a:xfrm flipV="1">
            <a:off x="2884714" y="1334066"/>
            <a:ext cx="1404257" cy="658020"/>
          </a:xfrm>
          <a:prstGeom prst="bentArrow">
            <a:avLst>
              <a:gd name="adj1" fmla="val 10606"/>
              <a:gd name="adj2" fmla="val 25000"/>
              <a:gd name="adj3" fmla="val 26107"/>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4" name="Straight Connector 13">
            <a:extLst>
              <a:ext uri="{FF2B5EF4-FFF2-40B4-BE49-F238E27FC236}">
                <a16:creationId xmlns:a16="http://schemas.microsoft.com/office/drawing/2014/main" id="{B408D810-D88A-D24E-8659-FF38C560E6D1}"/>
              </a:ext>
            </a:extLst>
          </p:cNvPr>
          <p:cNvCxnSpPr>
            <a:cxnSpLocks/>
          </p:cNvCxnSpPr>
          <p:nvPr/>
        </p:nvCxnSpPr>
        <p:spPr>
          <a:xfrm>
            <a:off x="838200" y="1349603"/>
            <a:ext cx="4724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D45F7D2B-C8D3-154A-B7C6-8CA3EF5665DF}"/>
              </a:ext>
            </a:extLst>
          </p:cNvPr>
          <p:cNvSpPr/>
          <p:nvPr/>
        </p:nvSpPr>
        <p:spPr>
          <a:xfrm>
            <a:off x="4288971" y="1484541"/>
            <a:ext cx="35052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specialized</a:t>
            </a:r>
            <a:r>
              <a:rPr lang="en-US" sz="2400" dirty="0"/>
              <a:t> test input </a:t>
            </a:r>
            <a:r>
              <a:rPr lang="en-US" sz="2400" b="1" dirty="0"/>
              <a:t>minimization</a:t>
            </a:r>
            <a:r>
              <a:rPr lang="en-US" sz="2400" dirty="0"/>
              <a:t> </a:t>
            </a:r>
          </a:p>
        </p:txBody>
      </p:sp>
      <p:sp>
        <p:nvSpPr>
          <p:cNvPr id="11" name="Slide Number Placeholder 10">
            <a:extLst>
              <a:ext uri="{FF2B5EF4-FFF2-40B4-BE49-F238E27FC236}">
                <a16:creationId xmlns:a16="http://schemas.microsoft.com/office/drawing/2014/main" id="{31E596E5-6F08-714F-9731-1F1AF6870B34}"/>
              </a:ext>
            </a:extLst>
          </p:cNvPr>
          <p:cNvSpPr>
            <a:spLocks noGrp="1"/>
          </p:cNvSpPr>
          <p:nvPr>
            <p:ph type="sldNum" sz="quarter" idx="12"/>
          </p:nvPr>
        </p:nvSpPr>
        <p:spPr/>
        <p:txBody>
          <a:bodyPr/>
          <a:lstStyle/>
          <a:p>
            <a:fld id="{DD84FB6D-32E1-4B40-A730-C23E1C88D905}" type="slidenum">
              <a:rPr lang="en-US" smtClean="0"/>
              <a:t>9</a:t>
            </a:fld>
            <a:endParaRPr lang="en-US"/>
          </a:p>
        </p:txBody>
      </p:sp>
      <p:pic>
        <p:nvPicPr>
          <p:cNvPr id="20" name="Picture 19">
            <a:extLst>
              <a:ext uri="{FF2B5EF4-FFF2-40B4-BE49-F238E27FC236}">
                <a16:creationId xmlns:a16="http://schemas.microsoft.com/office/drawing/2014/main" id="{A866970A-CEDB-7444-81E2-546ED8D3ECCA}"/>
              </a:ext>
            </a:extLst>
          </p:cNvPr>
          <p:cNvPicPr>
            <a:picLocks noChangeAspect="1"/>
          </p:cNvPicPr>
          <p:nvPr/>
        </p:nvPicPr>
        <p:blipFill>
          <a:blip r:embed="rId8"/>
          <a:stretch>
            <a:fillRect/>
          </a:stretch>
        </p:blipFill>
        <p:spPr>
          <a:xfrm>
            <a:off x="4675708" y="249192"/>
            <a:ext cx="7200900" cy="4038600"/>
          </a:xfrm>
          <a:prstGeom prst="rect">
            <a:avLst/>
          </a:prstGeom>
          <a:ln>
            <a:solidFill>
              <a:schemeClr val="tx1"/>
            </a:solidFill>
          </a:ln>
        </p:spPr>
      </p:pic>
    </p:spTree>
    <p:extLst>
      <p:ext uri="{BB962C8B-B14F-4D97-AF65-F5344CB8AC3E}">
        <p14:creationId xmlns:p14="http://schemas.microsoft.com/office/powerpoint/2010/main" val="20852723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IRSTSU@C02QV40FFVHT3PP7" val="484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Times New Roman">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17655</TotalTime>
  <Words>6142</Words>
  <Application>Microsoft Macintosh PowerPoint</Application>
  <PresentationFormat>Widescreen</PresentationFormat>
  <Paragraphs>1062</Paragraphs>
  <Slides>45</Slides>
  <Notes>45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Arial</vt:lpstr>
      <vt:lpstr>Calibri</vt:lpstr>
      <vt:lpstr>Cambria Math</vt:lpstr>
      <vt:lpstr>Consolas</vt:lpstr>
      <vt:lpstr>Courier</vt:lpstr>
      <vt:lpstr>Times New Roman</vt:lpstr>
      <vt:lpstr>Wingdings</vt:lpstr>
      <vt:lpstr>Office Theme</vt:lpstr>
      <vt:lpstr>Perses: Syntax-Guided Program Reduction</vt:lpstr>
      <vt:lpstr>program reduction</vt:lpstr>
      <vt:lpstr>program reduction</vt:lpstr>
      <vt:lpstr>program reduction</vt:lpstr>
      <vt:lpstr>program reduction</vt:lpstr>
      <vt:lpstr>program reduction – an important problem</vt:lpstr>
      <vt:lpstr>program reduction – an important problem</vt:lpstr>
      <vt:lpstr>program reduction – an important problem</vt:lpstr>
      <vt:lpstr>program reduction – an important problem</vt:lpstr>
      <vt:lpstr>an example</vt:lpstr>
      <vt:lpstr>an example</vt:lpstr>
      <vt:lpstr>an example</vt:lpstr>
      <vt:lpstr>state-of-the-art</vt:lpstr>
      <vt:lpstr>an example</vt:lpstr>
      <vt:lpstr>state-of-the-art</vt:lpstr>
      <vt:lpstr>PowerPoint Presentation</vt:lpstr>
      <vt:lpstr>Perses: fully syntax-guided</vt:lpstr>
      <vt:lpstr>Perses: fully syntax-guided</vt:lpstr>
      <vt:lpstr>Perses: fully syntax-guided</vt:lpstr>
      <vt:lpstr>Perses: fully syntax-guided</vt:lpstr>
      <vt:lpstr>Perses: fully syntax-guided</vt:lpstr>
      <vt:lpstr>Perses: fully syntax-guided</vt:lpstr>
      <vt:lpstr>reduction process</vt:lpstr>
      <vt:lpstr>reduction process (1)</vt:lpstr>
      <vt:lpstr>reduction process (2)</vt:lpstr>
      <vt:lpstr>reduction process (2)</vt:lpstr>
      <vt:lpstr>reduction process (2)</vt:lpstr>
      <vt:lpstr>reduction process (2)</vt:lpstr>
      <vt:lpstr>reduction process (3)</vt:lpstr>
      <vt:lpstr>reduction process (4)</vt:lpstr>
      <vt:lpstr>reduction process (4)</vt:lpstr>
      <vt:lpstr>reduction process (5)</vt:lpstr>
      <vt:lpstr>reduction process (5)</vt:lpstr>
      <vt:lpstr>reduction process (6)</vt:lpstr>
      <vt:lpstr>reduction process (6)</vt:lpstr>
      <vt:lpstr>reduction process </vt:lpstr>
      <vt:lpstr>final result </vt:lpstr>
      <vt:lpstr>Perses normal form</vt:lpstr>
      <vt:lpstr>Perses normal form</vt:lpstr>
      <vt:lpstr>evaluation</vt:lpstr>
      <vt:lpstr>evaluation</vt:lpstr>
      <vt:lpstr>evaluation – effectiveness</vt:lpstr>
      <vt:lpstr>evaluation – efficiency (1) </vt:lpstr>
      <vt:lpstr>evaluation – efficiency (2)  </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Perses: Syntax-Guided Program Reduction</dc:title>
  <dc:creator>Microsoft Office User</dc:creator>
  <cp:lastModifiedBy>Chengnian Sun</cp:lastModifiedBy>
  <cp:revision>342</cp:revision>
  <dcterms:created xsi:type="dcterms:W3CDTF">2018-05-11T08:23:47Z</dcterms:created>
  <dcterms:modified xsi:type="dcterms:W3CDTF">2025-02-04T17:06:07Z</dcterms:modified>
</cp:coreProperties>
</file>